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2" r:id="rId5"/>
    <p:sldId id="292" r:id="rId6"/>
    <p:sldId id="293" r:id="rId7"/>
    <p:sldId id="294" r:id="rId8"/>
    <p:sldId id="295" r:id="rId9"/>
    <p:sldId id="285" r:id="rId10"/>
    <p:sldId id="289" r:id="rId11"/>
    <p:sldId id="312" r:id="rId12"/>
    <p:sldId id="286" r:id="rId13"/>
    <p:sldId id="290" r:id="rId14"/>
    <p:sldId id="296" r:id="rId15"/>
    <p:sldId id="283" r:id="rId16"/>
    <p:sldId id="297" r:id="rId17"/>
    <p:sldId id="284" r:id="rId18"/>
    <p:sldId id="311" r:id="rId19"/>
    <p:sldId id="287" r:id="rId20"/>
    <p:sldId id="298" r:id="rId21"/>
    <p:sldId id="310" r:id="rId22"/>
    <p:sldId id="303" r:id="rId23"/>
    <p:sldId id="300" r:id="rId24"/>
    <p:sldId id="301" r:id="rId25"/>
    <p:sldId id="302" r:id="rId26"/>
    <p:sldId id="305" r:id="rId27"/>
    <p:sldId id="309" r:id="rId28"/>
    <p:sldId id="267" r:id="rId29"/>
    <p:sldId id="313" r:id="rId30"/>
    <p:sldId id="28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C4D"/>
    <a:srgbClr val="D1D8B7"/>
    <a:srgbClr val="A09D79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830"/>
  </p:normalViewPr>
  <p:slideViewPr>
    <p:cSldViewPr snapToGrid="0">
      <p:cViewPr varScale="1">
        <p:scale>
          <a:sx n="99" d="100"/>
          <a:sy n="99" d="100"/>
        </p:scale>
        <p:origin x="66" y="1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3618"/>
    </p:cViewPr>
  </p:sorter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4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uU9xTV5mu7o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ujxQJRcNw" TargetMode="External"/><Relationship Id="rId1" Type="http://schemas.openxmlformats.org/officeDocument/2006/relationships/hyperlink" Target="https://www.youtube.com/watch?v=tKvFGC7RRFI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vFGC7RRFI" TargetMode="External"/><Relationship Id="rId1" Type="http://schemas.openxmlformats.org/officeDocument/2006/relationships/hyperlink" Target="https://www.youtube.com/watch?v=TEujxQJRcN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54668-829D-4CF2-A6C2-72F268958FE2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300882-B77C-4BE5-84B2-1D4C8BA5535D}">
      <dgm:prSet custT="1"/>
      <dgm:spPr/>
      <dgm:t>
        <a:bodyPr/>
        <a:lstStyle/>
        <a:p>
          <a:r>
            <a:rPr lang="en-CA" sz="6000" u="sng" dirty="0" err="1">
              <a:solidFill>
                <a:srgbClr val="AD5C4D"/>
              </a:solidFill>
              <a:latin typeface="+mn-lt"/>
            </a:rPr>
            <a:t>Omnipod</a:t>
          </a:r>
          <a:r>
            <a:rPr lang="en-CA" sz="6000" dirty="0">
              <a:latin typeface="+mn-lt"/>
            </a:rPr>
            <a:t> </a:t>
          </a:r>
          <a:r>
            <a:rPr lang="en-CA" sz="6000" dirty="0">
              <a:solidFill>
                <a:srgbClr val="AD5C4D"/>
              </a:solidFill>
              <a:latin typeface="+mn-lt"/>
            </a:rPr>
            <a:t>DASH®</a:t>
          </a:r>
          <a:endParaRPr lang="en-US" sz="6000" dirty="0">
            <a:solidFill>
              <a:srgbClr val="AD5C4D"/>
            </a:solidFill>
            <a:latin typeface="+mn-lt"/>
          </a:endParaRPr>
        </a:p>
      </dgm:t>
    </dgm:pt>
    <dgm:pt modelId="{69BD39AA-78D3-4490-957B-356910023F87}" type="parTrans" cxnId="{A83E9209-2414-45EC-AF2C-79C01C36B77C}">
      <dgm:prSet/>
      <dgm:spPr/>
      <dgm:t>
        <a:bodyPr/>
        <a:lstStyle/>
        <a:p>
          <a:endParaRPr lang="en-US"/>
        </a:p>
      </dgm:t>
    </dgm:pt>
    <dgm:pt modelId="{02C426B6-0CE8-436E-BBC2-858B93029648}" type="sibTrans" cxnId="{A83E9209-2414-45EC-AF2C-79C01C36B77C}">
      <dgm:prSet/>
      <dgm:spPr/>
      <dgm:t>
        <a:bodyPr/>
        <a:lstStyle/>
        <a:p>
          <a:endParaRPr lang="en-US"/>
        </a:p>
      </dgm:t>
    </dgm:pt>
    <dgm:pt modelId="{60DBF884-C9BB-4C69-BEE2-BE842CE12FAE}" type="pres">
      <dgm:prSet presAssocID="{AB454668-829D-4CF2-A6C2-72F268958F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731D1-0976-4104-A541-A0F4C09BC640}" type="pres">
      <dgm:prSet presAssocID="{00300882-B77C-4BE5-84B2-1D4C8BA5535D}" presName="hierRoot1" presStyleCnt="0"/>
      <dgm:spPr/>
    </dgm:pt>
    <dgm:pt modelId="{44E7D97F-3820-44C9-8075-1657F3C9121F}" type="pres">
      <dgm:prSet presAssocID="{00300882-B77C-4BE5-84B2-1D4C8BA5535D}" presName="composite" presStyleCnt="0"/>
      <dgm:spPr/>
    </dgm:pt>
    <dgm:pt modelId="{75D51AC7-FF22-4F60-BF40-2C839DE984B5}" type="pres">
      <dgm:prSet presAssocID="{00300882-B77C-4BE5-84B2-1D4C8BA5535D}" presName="background" presStyleLbl="node0" presStyleIdx="0" presStyleCnt="1"/>
      <dgm:spPr/>
    </dgm:pt>
    <dgm:pt modelId="{036993C9-B96A-43F9-994B-54344F1F7D6D}" type="pres">
      <dgm:prSet presAssocID="{00300882-B77C-4BE5-84B2-1D4C8BA5535D}" presName="text" presStyleLbl="fgAcc0" presStyleIdx="0" presStyleCnt="1">
        <dgm:presLayoutVars>
          <dgm:chPref val="3"/>
        </dgm:presLayoutVars>
      </dgm:prSet>
      <dgm:spPr/>
    </dgm:pt>
    <dgm:pt modelId="{0A580939-EBE0-40D9-A980-50E1ABF68BD8}" type="pres">
      <dgm:prSet presAssocID="{00300882-B77C-4BE5-84B2-1D4C8BA5535D}" presName="hierChild2" presStyleCnt="0"/>
      <dgm:spPr/>
    </dgm:pt>
  </dgm:ptLst>
  <dgm:cxnLst>
    <dgm:cxn modelId="{A83E9209-2414-45EC-AF2C-79C01C36B77C}" srcId="{AB454668-829D-4CF2-A6C2-72F268958FE2}" destId="{00300882-B77C-4BE5-84B2-1D4C8BA5535D}" srcOrd="0" destOrd="0" parTransId="{69BD39AA-78D3-4490-957B-356910023F87}" sibTransId="{02C426B6-0CE8-436E-BBC2-858B93029648}"/>
    <dgm:cxn modelId="{0CC53C1B-AC2A-475B-884E-4A709B15C092}" type="presOf" srcId="{AB454668-829D-4CF2-A6C2-72F268958FE2}" destId="{60DBF884-C9BB-4C69-BEE2-BE842CE12FAE}" srcOrd="0" destOrd="0" presId="urn:microsoft.com/office/officeart/2005/8/layout/hierarchy1"/>
    <dgm:cxn modelId="{1F9E4AAF-9854-4D81-B0AA-50403CC84081}" type="presOf" srcId="{00300882-B77C-4BE5-84B2-1D4C8BA5535D}" destId="{036993C9-B96A-43F9-994B-54344F1F7D6D}" srcOrd="0" destOrd="0" presId="urn:microsoft.com/office/officeart/2005/8/layout/hierarchy1"/>
    <dgm:cxn modelId="{F2205C25-2C2A-4752-A2BD-809F98CEB692}" type="presParOf" srcId="{60DBF884-C9BB-4C69-BEE2-BE842CE12FAE}" destId="{0BB731D1-0976-4104-A541-A0F4C09BC640}" srcOrd="0" destOrd="0" presId="urn:microsoft.com/office/officeart/2005/8/layout/hierarchy1"/>
    <dgm:cxn modelId="{F2E65D5A-D076-47B7-96F8-B8E39E57F38D}" type="presParOf" srcId="{0BB731D1-0976-4104-A541-A0F4C09BC640}" destId="{44E7D97F-3820-44C9-8075-1657F3C9121F}" srcOrd="0" destOrd="0" presId="urn:microsoft.com/office/officeart/2005/8/layout/hierarchy1"/>
    <dgm:cxn modelId="{5D319630-7B1B-4096-973B-3D82E795E0EF}" type="presParOf" srcId="{44E7D97F-3820-44C9-8075-1657F3C9121F}" destId="{75D51AC7-FF22-4F60-BF40-2C839DE984B5}" srcOrd="0" destOrd="0" presId="urn:microsoft.com/office/officeart/2005/8/layout/hierarchy1"/>
    <dgm:cxn modelId="{E9021E3C-F065-4A95-A72F-52887BABA483}" type="presParOf" srcId="{44E7D97F-3820-44C9-8075-1657F3C9121F}" destId="{036993C9-B96A-43F9-994B-54344F1F7D6D}" srcOrd="1" destOrd="0" presId="urn:microsoft.com/office/officeart/2005/8/layout/hierarchy1"/>
    <dgm:cxn modelId="{6B544D67-1664-4CCC-A99C-586CE15E05F6}" type="presParOf" srcId="{0BB731D1-0976-4104-A541-A0F4C09BC640}" destId="{0A580939-EBE0-40D9-A980-50E1ABF68B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54668-829D-4CF2-A6C2-72F268958FE2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300882-B77C-4BE5-84B2-1D4C8BA5535D}">
      <dgm:prSet/>
      <dgm:spPr/>
      <dgm:t>
        <a:bodyPr/>
        <a:lstStyle/>
        <a:p>
          <a:r>
            <a:rPr lang="en-CA" u="sng" dirty="0">
              <a:solidFill>
                <a:srgbClr val="AD5C4D"/>
              </a:solidFill>
            </a:rPr>
            <a:t>Omnipod</a:t>
          </a:r>
          <a:r>
            <a:rPr lang="en-CA" dirty="0"/>
            <a:t> </a:t>
          </a:r>
          <a:r>
            <a:rPr lang="en-CA" dirty="0">
              <a:solidFill>
                <a:srgbClr val="AD5C4D"/>
              </a:solidFill>
            </a:rPr>
            <a:t>DASH®</a:t>
          </a:r>
          <a:endParaRPr lang="en-US" dirty="0">
            <a:solidFill>
              <a:srgbClr val="AD5C4D"/>
            </a:solidFill>
          </a:endParaRPr>
        </a:p>
      </dgm:t>
    </dgm:pt>
    <dgm:pt modelId="{69BD39AA-78D3-4490-957B-356910023F87}" type="parTrans" cxnId="{A83E9209-2414-45EC-AF2C-79C01C36B77C}">
      <dgm:prSet/>
      <dgm:spPr/>
      <dgm:t>
        <a:bodyPr/>
        <a:lstStyle/>
        <a:p>
          <a:endParaRPr lang="en-US"/>
        </a:p>
      </dgm:t>
    </dgm:pt>
    <dgm:pt modelId="{02C426B6-0CE8-436E-BBC2-858B93029648}" type="sibTrans" cxnId="{A83E9209-2414-45EC-AF2C-79C01C36B77C}">
      <dgm:prSet/>
      <dgm:spPr/>
      <dgm:t>
        <a:bodyPr/>
        <a:lstStyle/>
        <a:p>
          <a:endParaRPr lang="en-US"/>
        </a:p>
      </dgm:t>
    </dgm:pt>
    <dgm:pt modelId="{3A38EE55-03AA-4DE6-A1BC-AA37D78CE736}">
      <dgm:prSet/>
      <dgm:spPr/>
      <dgm:t>
        <a:bodyPr/>
        <a:lstStyle/>
        <a:p>
          <a:r>
            <a:rPr lang="en-CA" u="sng" baseline="0" dirty="0">
              <a:solidFill>
                <a:srgbClr val="AD5C4D"/>
              </a:solidFill>
            </a:rPr>
            <a:t>Ypsomed</a:t>
          </a:r>
          <a:br>
            <a:rPr lang="en-CA" u="sng" baseline="0" dirty="0">
              <a:solidFill>
                <a:srgbClr val="AD5C4D"/>
              </a:solidFill>
            </a:rPr>
          </a:br>
          <a:r>
            <a:rPr lang="en-CA" u="sng" baseline="0" dirty="0">
              <a:solidFill>
                <a:srgbClr val="AD5C4D"/>
              </a:solidFill>
            </a:rPr>
            <a:t>YpsoPump®</a:t>
          </a:r>
          <a:endParaRPr lang="en-US" u="sng" baseline="0" dirty="0">
            <a:solidFill>
              <a:srgbClr val="AD5C4D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D01A16C-7929-49B7-A5A3-07718DC1F300}" type="parTrans" cxnId="{ED070650-F28E-4625-ACD4-4A506F27FBE2}">
      <dgm:prSet/>
      <dgm:spPr/>
      <dgm:t>
        <a:bodyPr/>
        <a:lstStyle/>
        <a:p>
          <a:endParaRPr lang="en-US"/>
        </a:p>
      </dgm:t>
    </dgm:pt>
    <dgm:pt modelId="{FB38FB6F-F7A8-4E13-93EB-6DF95DD5B886}" type="sibTrans" cxnId="{ED070650-F28E-4625-ACD4-4A506F27FBE2}">
      <dgm:prSet/>
      <dgm:spPr/>
      <dgm:t>
        <a:bodyPr/>
        <a:lstStyle/>
        <a:p>
          <a:endParaRPr lang="en-US"/>
        </a:p>
      </dgm:t>
    </dgm:pt>
    <dgm:pt modelId="{60DBF884-C9BB-4C69-BEE2-BE842CE12FAE}" type="pres">
      <dgm:prSet presAssocID="{AB454668-829D-4CF2-A6C2-72F268958F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731D1-0976-4104-A541-A0F4C09BC640}" type="pres">
      <dgm:prSet presAssocID="{00300882-B77C-4BE5-84B2-1D4C8BA5535D}" presName="hierRoot1" presStyleCnt="0"/>
      <dgm:spPr/>
    </dgm:pt>
    <dgm:pt modelId="{44E7D97F-3820-44C9-8075-1657F3C9121F}" type="pres">
      <dgm:prSet presAssocID="{00300882-B77C-4BE5-84B2-1D4C8BA5535D}" presName="composite" presStyleCnt="0"/>
      <dgm:spPr/>
    </dgm:pt>
    <dgm:pt modelId="{75D51AC7-FF22-4F60-BF40-2C839DE984B5}" type="pres">
      <dgm:prSet presAssocID="{00300882-B77C-4BE5-84B2-1D4C8BA5535D}" presName="background" presStyleLbl="node0" presStyleIdx="0" presStyleCnt="2"/>
      <dgm:spPr/>
    </dgm:pt>
    <dgm:pt modelId="{036993C9-B96A-43F9-994B-54344F1F7D6D}" type="pres">
      <dgm:prSet presAssocID="{00300882-B77C-4BE5-84B2-1D4C8BA5535D}" presName="text" presStyleLbl="fgAcc0" presStyleIdx="0" presStyleCnt="2">
        <dgm:presLayoutVars>
          <dgm:chPref val="3"/>
        </dgm:presLayoutVars>
      </dgm:prSet>
      <dgm:spPr/>
    </dgm:pt>
    <dgm:pt modelId="{0A580939-EBE0-40D9-A980-50E1ABF68BD8}" type="pres">
      <dgm:prSet presAssocID="{00300882-B77C-4BE5-84B2-1D4C8BA5535D}" presName="hierChild2" presStyleCnt="0"/>
      <dgm:spPr/>
    </dgm:pt>
    <dgm:pt modelId="{22B5CC86-62E1-474B-8AA1-183F289AAB44}" type="pres">
      <dgm:prSet presAssocID="{3A38EE55-03AA-4DE6-A1BC-AA37D78CE736}" presName="hierRoot1" presStyleCnt="0"/>
      <dgm:spPr/>
    </dgm:pt>
    <dgm:pt modelId="{27720999-33EA-4F3C-86CD-8C89EB58023D}" type="pres">
      <dgm:prSet presAssocID="{3A38EE55-03AA-4DE6-A1BC-AA37D78CE736}" presName="composite" presStyleCnt="0"/>
      <dgm:spPr/>
    </dgm:pt>
    <dgm:pt modelId="{071E9898-83B4-4C59-A6C4-244EEC285F88}" type="pres">
      <dgm:prSet presAssocID="{3A38EE55-03AA-4DE6-A1BC-AA37D78CE736}" presName="background" presStyleLbl="node0" presStyleIdx="1" presStyleCnt="2"/>
      <dgm:spPr/>
    </dgm:pt>
    <dgm:pt modelId="{E5082B7D-E928-497D-8542-39E07EAB8F83}" type="pres">
      <dgm:prSet presAssocID="{3A38EE55-03AA-4DE6-A1BC-AA37D78CE736}" presName="text" presStyleLbl="fgAcc0" presStyleIdx="1" presStyleCnt="2" custLinFactNeighborX="257">
        <dgm:presLayoutVars>
          <dgm:chPref val="3"/>
        </dgm:presLayoutVars>
      </dgm:prSet>
      <dgm:spPr/>
    </dgm:pt>
    <dgm:pt modelId="{7C961B7A-09BC-481B-9271-7A7EF38E3B11}" type="pres">
      <dgm:prSet presAssocID="{3A38EE55-03AA-4DE6-A1BC-AA37D78CE736}" presName="hierChild2" presStyleCnt="0"/>
      <dgm:spPr/>
    </dgm:pt>
  </dgm:ptLst>
  <dgm:cxnLst>
    <dgm:cxn modelId="{A83E9209-2414-45EC-AF2C-79C01C36B77C}" srcId="{AB454668-829D-4CF2-A6C2-72F268958FE2}" destId="{00300882-B77C-4BE5-84B2-1D4C8BA5535D}" srcOrd="0" destOrd="0" parTransId="{69BD39AA-78D3-4490-957B-356910023F87}" sibTransId="{02C426B6-0CE8-436E-BBC2-858B93029648}"/>
    <dgm:cxn modelId="{0CC53C1B-AC2A-475B-884E-4A709B15C092}" type="presOf" srcId="{AB454668-829D-4CF2-A6C2-72F268958FE2}" destId="{60DBF884-C9BB-4C69-BEE2-BE842CE12FAE}" srcOrd="0" destOrd="0" presId="urn:microsoft.com/office/officeart/2005/8/layout/hierarchy1"/>
    <dgm:cxn modelId="{ED070650-F28E-4625-ACD4-4A506F27FBE2}" srcId="{AB454668-829D-4CF2-A6C2-72F268958FE2}" destId="{3A38EE55-03AA-4DE6-A1BC-AA37D78CE736}" srcOrd="1" destOrd="0" parTransId="{ED01A16C-7929-49B7-A5A3-07718DC1F300}" sibTransId="{FB38FB6F-F7A8-4E13-93EB-6DF95DD5B886}"/>
    <dgm:cxn modelId="{39A91891-74FC-4302-AAF5-4143C5656FCD}" type="presOf" srcId="{3A38EE55-03AA-4DE6-A1BC-AA37D78CE736}" destId="{E5082B7D-E928-497D-8542-39E07EAB8F83}" srcOrd="0" destOrd="0" presId="urn:microsoft.com/office/officeart/2005/8/layout/hierarchy1"/>
    <dgm:cxn modelId="{1F9E4AAF-9854-4D81-B0AA-50403CC84081}" type="presOf" srcId="{00300882-B77C-4BE5-84B2-1D4C8BA5535D}" destId="{036993C9-B96A-43F9-994B-54344F1F7D6D}" srcOrd="0" destOrd="0" presId="urn:microsoft.com/office/officeart/2005/8/layout/hierarchy1"/>
    <dgm:cxn modelId="{F2205C25-2C2A-4752-A2BD-809F98CEB692}" type="presParOf" srcId="{60DBF884-C9BB-4C69-BEE2-BE842CE12FAE}" destId="{0BB731D1-0976-4104-A541-A0F4C09BC640}" srcOrd="0" destOrd="0" presId="urn:microsoft.com/office/officeart/2005/8/layout/hierarchy1"/>
    <dgm:cxn modelId="{F2E65D5A-D076-47B7-96F8-B8E39E57F38D}" type="presParOf" srcId="{0BB731D1-0976-4104-A541-A0F4C09BC640}" destId="{44E7D97F-3820-44C9-8075-1657F3C9121F}" srcOrd="0" destOrd="0" presId="urn:microsoft.com/office/officeart/2005/8/layout/hierarchy1"/>
    <dgm:cxn modelId="{5D319630-7B1B-4096-973B-3D82E795E0EF}" type="presParOf" srcId="{44E7D97F-3820-44C9-8075-1657F3C9121F}" destId="{75D51AC7-FF22-4F60-BF40-2C839DE984B5}" srcOrd="0" destOrd="0" presId="urn:microsoft.com/office/officeart/2005/8/layout/hierarchy1"/>
    <dgm:cxn modelId="{E9021E3C-F065-4A95-A72F-52887BABA483}" type="presParOf" srcId="{44E7D97F-3820-44C9-8075-1657F3C9121F}" destId="{036993C9-B96A-43F9-994B-54344F1F7D6D}" srcOrd="1" destOrd="0" presId="urn:microsoft.com/office/officeart/2005/8/layout/hierarchy1"/>
    <dgm:cxn modelId="{6B544D67-1664-4CCC-A99C-586CE15E05F6}" type="presParOf" srcId="{0BB731D1-0976-4104-A541-A0F4C09BC640}" destId="{0A580939-EBE0-40D9-A980-50E1ABF68BD8}" srcOrd="1" destOrd="0" presId="urn:microsoft.com/office/officeart/2005/8/layout/hierarchy1"/>
    <dgm:cxn modelId="{ED605DAF-3664-4A08-B633-67CC46FCF5ED}" type="presParOf" srcId="{60DBF884-C9BB-4C69-BEE2-BE842CE12FAE}" destId="{22B5CC86-62E1-474B-8AA1-183F289AAB44}" srcOrd="1" destOrd="0" presId="urn:microsoft.com/office/officeart/2005/8/layout/hierarchy1"/>
    <dgm:cxn modelId="{1577C523-C9F8-49B5-A200-F52A2271B7B0}" type="presParOf" srcId="{22B5CC86-62E1-474B-8AA1-183F289AAB44}" destId="{27720999-33EA-4F3C-86CD-8C89EB58023D}" srcOrd="0" destOrd="0" presId="urn:microsoft.com/office/officeart/2005/8/layout/hierarchy1"/>
    <dgm:cxn modelId="{22B3A274-CAE3-4D51-9362-A322A1362DD9}" type="presParOf" srcId="{27720999-33EA-4F3C-86CD-8C89EB58023D}" destId="{071E9898-83B4-4C59-A6C4-244EEC285F88}" srcOrd="0" destOrd="0" presId="urn:microsoft.com/office/officeart/2005/8/layout/hierarchy1"/>
    <dgm:cxn modelId="{BCB42C0C-3442-4A7F-8023-562CB3851153}" type="presParOf" srcId="{27720999-33EA-4F3C-86CD-8C89EB58023D}" destId="{E5082B7D-E928-497D-8542-39E07EAB8F83}" srcOrd="1" destOrd="0" presId="urn:microsoft.com/office/officeart/2005/8/layout/hierarchy1"/>
    <dgm:cxn modelId="{EEED30E7-7990-4C11-9A2E-6FF4795A12DB}" type="presParOf" srcId="{22B5CC86-62E1-474B-8AA1-183F289AAB44}" destId="{7C961B7A-09BC-481B-9271-7A7EF38E3B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54668-829D-4CF2-A6C2-72F268958FE2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A38EE55-03AA-4DE6-A1BC-AA37D78CE736}">
      <dgm:prSet custT="1"/>
      <dgm:spPr/>
      <dgm:t>
        <a:bodyPr/>
        <a:lstStyle/>
        <a:p>
          <a:r>
            <a:rPr lang="en-CA" sz="3600" dirty="0">
              <a:latin typeface="+mn-lt"/>
              <a:hlinkClick xmlns:r="http://schemas.openxmlformats.org/officeDocument/2006/relationships" r:id="rId1"/>
            </a:rPr>
            <a:t>Tandem t:slim X2 with Control-IQ Technology </a:t>
          </a:r>
          <a:endParaRPr lang="en-US" sz="3600" dirty="0">
            <a:latin typeface="+mn-lt"/>
          </a:endParaRPr>
        </a:p>
      </dgm:t>
    </dgm:pt>
    <dgm:pt modelId="{ED01A16C-7929-49B7-A5A3-07718DC1F300}" type="parTrans" cxnId="{ED070650-F28E-4625-ACD4-4A506F27FBE2}">
      <dgm:prSet/>
      <dgm:spPr/>
      <dgm:t>
        <a:bodyPr/>
        <a:lstStyle/>
        <a:p>
          <a:endParaRPr lang="en-US"/>
        </a:p>
      </dgm:t>
    </dgm:pt>
    <dgm:pt modelId="{FB38FB6F-F7A8-4E13-93EB-6DF95DD5B886}" type="sibTrans" cxnId="{ED070650-F28E-4625-ACD4-4A506F27FBE2}">
      <dgm:prSet/>
      <dgm:spPr/>
      <dgm:t>
        <a:bodyPr/>
        <a:lstStyle/>
        <a:p>
          <a:endParaRPr lang="en-US"/>
        </a:p>
      </dgm:t>
    </dgm:pt>
    <dgm:pt modelId="{00300882-B77C-4BE5-84B2-1D4C8BA5535D}">
      <dgm:prSet custT="1"/>
      <dgm:spPr/>
      <dgm:t>
        <a:bodyPr/>
        <a:lstStyle/>
        <a:p>
          <a:r>
            <a:rPr lang="en-US" sz="3600" dirty="0">
              <a:latin typeface="+mn-lt"/>
              <a:hlinkClick xmlns:r="http://schemas.openxmlformats.org/officeDocument/2006/relationships" r:id="rId2"/>
            </a:rPr>
            <a:t> MiniMed™ 770G/780 with SmartGuard™ Technology </a:t>
          </a:r>
          <a:endParaRPr lang="en-US" sz="3600" dirty="0">
            <a:latin typeface="+mn-lt"/>
          </a:endParaRPr>
        </a:p>
      </dgm:t>
    </dgm:pt>
    <dgm:pt modelId="{02C426B6-0CE8-436E-BBC2-858B93029648}" type="sibTrans" cxnId="{A83E9209-2414-45EC-AF2C-79C01C36B77C}">
      <dgm:prSet/>
      <dgm:spPr/>
      <dgm:t>
        <a:bodyPr/>
        <a:lstStyle/>
        <a:p>
          <a:endParaRPr lang="en-US"/>
        </a:p>
      </dgm:t>
    </dgm:pt>
    <dgm:pt modelId="{69BD39AA-78D3-4490-957B-356910023F87}" type="parTrans" cxnId="{A83E9209-2414-45EC-AF2C-79C01C36B77C}">
      <dgm:prSet/>
      <dgm:spPr/>
      <dgm:t>
        <a:bodyPr/>
        <a:lstStyle/>
        <a:p>
          <a:endParaRPr lang="en-US"/>
        </a:p>
      </dgm:t>
    </dgm:pt>
    <dgm:pt modelId="{60DBF884-C9BB-4C69-BEE2-BE842CE12FAE}" type="pres">
      <dgm:prSet presAssocID="{AB454668-829D-4CF2-A6C2-72F268958F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731D1-0976-4104-A541-A0F4C09BC640}" type="pres">
      <dgm:prSet presAssocID="{00300882-B77C-4BE5-84B2-1D4C8BA5535D}" presName="hierRoot1" presStyleCnt="0"/>
      <dgm:spPr/>
    </dgm:pt>
    <dgm:pt modelId="{44E7D97F-3820-44C9-8075-1657F3C9121F}" type="pres">
      <dgm:prSet presAssocID="{00300882-B77C-4BE5-84B2-1D4C8BA5535D}" presName="composite" presStyleCnt="0"/>
      <dgm:spPr/>
    </dgm:pt>
    <dgm:pt modelId="{75D51AC7-FF22-4F60-BF40-2C839DE984B5}" type="pres">
      <dgm:prSet presAssocID="{00300882-B77C-4BE5-84B2-1D4C8BA5535D}" presName="background" presStyleLbl="node0" presStyleIdx="0" presStyleCnt="2"/>
      <dgm:spPr/>
    </dgm:pt>
    <dgm:pt modelId="{036993C9-B96A-43F9-994B-54344F1F7D6D}" type="pres">
      <dgm:prSet presAssocID="{00300882-B77C-4BE5-84B2-1D4C8BA5535D}" presName="text" presStyleLbl="fgAcc0" presStyleIdx="0" presStyleCnt="2">
        <dgm:presLayoutVars>
          <dgm:chPref val="3"/>
        </dgm:presLayoutVars>
      </dgm:prSet>
      <dgm:spPr/>
    </dgm:pt>
    <dgm:pt modelId="{0A580939-EBE0-40D9-A980-50E1ABF68BD8}" type="pres">
      <dgm:prSet presAssocID="{00300882-B77C-4BE5-84B2-1D4C8BA5535D}" presName="hierChild2" presStyleCnt="0"/>
      <dgm:spPr/>
    </dgm:pt>
    <dgm:pt modelId="{22B5CC86-62E1-474B-8AA1-183F289AAB44}" type="pres">
      <dgm:prSet presAssocID="{3A38EE55-03AA-4DE6-A1BC-AA37D78CE736}" presName="hierRoot1" presStyleCnt="0"/>
      <dgm:spPr/>
    </dgm:pt>
    <dgm:pt modelId="{27720999-33EA-4F3C-86CD-8C89EB58023D}" type="pres">
      <dgm:prSet presAssocID="{3A38EE55-03AA-4DE6-A1BC-AA37D78CE736}" presName="composite" presStyleCnt="0"/>
      <dgm:spPr/>
    </dgm:pt>
    <dgm:pt modelId="{071E9898-83B4-4C59-A6C4-244EEC285F88}" type="pres">
      <dgm:prSet presAssocID="{3A38EE55-03AA-4DE6-A1BC-AA37D78CE736}" presName="background" presStyleLbl="node0" presStyleIdx="1" presStyleCnt="2"/>
      <dgm:spPr/>
    </dgm:pt>
    <dgm:pt modelId="{E5082B7D-E928-497D-8542-39E07EAB8F83}" type="pres">
      <dgm:prSet presAssocID="{3A38EE55-03AA-4DE6-A1BC-AA37D78CE736}" presName="text" presStyleLbl="fgAcc0" presStyleIdx="1" presStyleCnt="2" custLinFactNeighborX="28" custLinFactNeighborY="-360">
        <dgm:presLayoutVars>
          <dgm:chPref val="3"/>
        </dgm:presLayoutVars>
      </dgm:prSet>
      <dgm:spPr/>
    </dgm:pt>
    <dgm:pt modelId="{7C961B7A-09BC-481B-9271-7A7EF38E3B11}" type="pres">
      <dgm:prSet presAssocID="{3A38EE55-03AA-4DE6-A1BC-AA37D78CE736}" presName="hierChild2" presStyleCnt="0"/>
      <dgm:spPr/>
    </dgm:pt>
  </dgm:ptLst>
  <dgm:cxnLst>
    <dgm:cxn modelId="{A83E9209-2414-45EC-AF2C-79C01C36B77C}" srcId="{AB454668-829D-4CF2-A6C2-72F268958FE2}" destId="{00300882-B77C-4BE5-84B2-1D4C8BA5535D}" srcOrd="0" destOrd="0" parTransId="{69BD39AA-78D3-4490-957B-356910023F87}" sibTransId="{02C426B6-0CE8-436E-BBC2-858B93029648}"/>
    <dgm:cxn modelId="{0CC53C1B-AC2A-475B-884E-4A709B15C092}" type="presOf" srcId="{AB454668-829D-4CF2-A6C2-72F268958FE2}" destId="{60DBF884-C9BB-4C69-BEE2-BE842CE12FAE}" srcOrd="0" destOrd="0" presId="urn:microsoft.com/office/officeart/2005/8/layout/hierarchy1"/>
    <dgm:cxn modelId="{ED070650-F28E-4625-ACD4-4A506F27FBE2}" srcId="{AB454668-829D-4CF2-A6C2-72F268958FE2}" destId="{3A38EE55-03AA-4DE6-A1BC-AA37D78CE736}" srcOrd="1" destOrd="0" parTransId="{ED01A16C-7929-49B7-A5A3-07718DC1F300}" sibTransId="{FB38FB6F-F7A8-4E13-93EB-6DF95DD5B886}"/>
    <dgm:cxn modelId="{39A91891-74FC-4302-AAF5-4143C5656FCD}" type="presOf" srcId="{3A38EE55-03AA-4DE6-A1BC-AA37D78CE736}" destId="{E5082B7D-E928-497D-8542-39E07EAB8F83}" srcOrd="0" destOrd="0" presId="urn:microsoft.com/office/officeart/2005/8/layout/hierarchy1"/>
    <dgm:cxn modelId="{1F9E4AAF-9854-4D81-B0AA-50403CC84081}" type="presOf" srcId="{00300882-B77C-4BE5-84B2-1D4C8BA5535D}" destId="{036993C9-B96A-43F9-994B-54344F1F7D6D}" srcOrd="0" destOrd="0" presId="urn:microsoft.com/office/officeart/2005/8/layout/hierarchy1"/>
    <dgm:cxn modelId="{F2205C25-2C2A-4752-A2BD-809F98CEB692}" type="presParOf" srcId="{60DBF884-C9BB-4C69-BEE2-BE842CE12FAE}" destId="{0BB731D1-0976-4104-A541-A0F4C09BC640}" srcOrd="0" destOrd="0" presId="urn:microsoft.com/office/officeart/2005/8/layout/hierarchy1"/>
    <dgm:cxn modelId="{F2E65D5A-D076-47B7-96F8-B8E39E57F38D}" type="presParOf" srcId="{0BB731D1-0976-4104-A541-A0F4C09BC640}" destId="{44E7D97F-3820-44C9-8075-1657F3C9121F}" srcOrd="0" destOrd="0" presId="urn:microsoft.com/office/officeart/2005/8/layout/hierarchy1"/>
    <dgm:cxn modelId="{5D319630-7B1B-4096-973B-3D82E795E0EF}" type="presParOf" srcId="{44E7D97F-3820-44C9-8075-1657F3C9121F}" destId="{75D51AC7-FF22-4F60-BF40-2C839DE984B5}" srcOrd="0" destOrd="0" presId="urn:microsoft.com/office/officeart/2005/8/layout/hierarchy1"/>
    <dgm:cxn modelId="{E9021E3C-F065-4A95-A72F-52887BABA483}" type="presParOf" srcId="{44E7D97F-3820-44C9-8075-1657F3C9121F}" destId="{036993C9-B96A-43F9-994B-54344F1F7D6D}" srcOrd="1" destOrd="0" presId="urn:microsoft.com/office/officeart/2005/8/layout/hierarchy1"/>
    <dgm:cxn modelId="{6B544D67-1664-4CCC-A99C-586CE15E05F6}" type="presParOf" srcId="{0BB731D1-0976-4104-A541-A0F4C09BC640}" destId="{0A580939-EBE0-40D9-A980-50E1ABF68BD8}" srcOrd="1" destOrd="0" presId="urn:microsoft.com/office/officeart/2005/8/layout/hierarchy1"/>
    <dgm:cxn modelId="{ED605DAF-3664-4A08-B633-67CC46FCF5ED}" type="presParOf" srcId="{60DBF884-C9BB-4C69-BEE2-BE842CE12FAE}" destId="{22B5CC86-62E1-474B-8AA1-183F289AAB44}" srcOrd="1" destOrd="0" presId="urn:microsoft.com/office/officeart/2005/8/layout/hierarchy1"/>
    <dgm:cxn modelId="{1577C523-C9F8-49B5-A200-F52A2271B7B0}" type="presParOf" srcId="{22B5CC86-62E1-474B-8AA1-183F289AAB44}" destId="{27720999-33EA-4F3C-86CD-8C89EB58023D}" srcOrd="0" destOrd="0" presId="urn:microsoft.com/office/officeart/2005/8/layout/hierarchy1"/>
    <dgm:cxn modelId="{22B3A274-CAE3-4D51-9362-A322A1362DD9}" type="presParOf" srcId="{27720999-33EA-4F3C-86CD-8C89EB58023D}" destId="{071E9898-83B4-4C59-A6C4-244EEC285F88}" srcOrd="0" destOrd="0" presId="urn:microsoft.com/office/officeart/2005/8/layout/hierarchy1"/>
    <dgm:cxn modelId="{BCB42C0C-3442-4A7F-8023-562CB3851153}" type="presParOf" srcId="{27720999-33EA-4F3C-86CD-8C89EB58023D}" destId="{E5082B7D-E928-497D-8542-39E07EAB8F83}" srcOrd="1" destOrd="0" presId="urn:microsoft.com/office/officeart/2005/8/layout/hierarchy1"/>
    <dgm:cxn modelId="{EEED30E7-7990-4C11-9A2E-6FF4795A12DB}" type="presParOf" srcId="{22B5CC86-62E1-474B-8AA1-183F289AAB44}" destId="{7C961B7A-09BC-481B-9271-7A7EF38E3B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E89D8C-B555-4D09-88F7-9AFEF3C5BB56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6EE53-9F53-4EC9-B6EC-7F62EB10DFA1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CA" sz="1400" dirty="0"/>
            <a:t>You have a computer (or access to one) to upload the pump at least 3 times a week when initially starting the pump</a:t>
          </a:r>
          <a:endParaRPr lang="en-US" sz="1400" dirty="0"/>
        </a:p>
      </dgm:t>
    </dgm:pt>
    <dgm:pt modelId="{A36D0C6E-29BE-4730-B975-2E089756FEEE}" type="parTrans" cxnId="{3FAFA1EC-237C-4232-9FB8-24FB65EB1270}">
      <dgm:prSet/>
      <dgm:spPr/>
      <dgm:t>
        <a:bodyPr/>
        <a:lstStyle/>
        <a:p>
          <a:endParaRPr lang="en-US"/>
        </a:p>
      </dgm:t>
    </dgm:pt>
    <dgm:pt modelId="{F00B0F07-D237-436B-B589-2EEB7D68AF01}" type="sibTrans" cxnId="{3FAFA1EC-237C-4232-9FB8-24FB65EB1270}">
      <dgm:prSet/>
      <dgm:spPr/>
      <dgm:t>
        <a:bodyPr/>
        <a:lstStyle/>
        <a:p>
          <a:endParaRPr lang="en-US"/>
        </a:p>
      </dgm:t>
    </dgm:pt>
    <dgm:pt modelId="{FD3BB638-98B9-42C3-88CB-4DAD7D10F4D8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You agree to accept the BCCH clinic request to share your pump data so that we can safely manage your child’s diabetes</a:t>
          </a:r>
        </a:p>
      </dgm:t>
    </dgm:pt>
    <dgm:pt modelId="{CA43C2B4-5217-4F09-8310-8539826896F7}" type="parTrans" cxnId="{0C7F3CC8-080B-4862-AC7A-C2C496C2AA8F}">
      <dgm:prSet/>
      <dgm:spPr/>
      <dgm:t>
        <a:bodyPr/>
        <a:lstStyle/>
        <a:p>
          <a:endParaRPr lang="en-US"/>
        </a:p>
      </dgm:t>
    </dgm:pt>
    <dgm:pt modelId="{FC6AF7D8-DA9B-4C76-836C-B402E72258B4}" type="sibTrans" cxnId="{0C7F3CC8-080B-4862-AC7A-C2C496C2AA8F}">
      <dgm:prSet/>
      <dgm:spPr/>
      <dgm:t>
        <a:bodyPr/>
        <a:lstStyle/>
        <a:p>
          <a:endParaRPr lang="en-US"/>
        </a:p>
      </dgm:t>
    </dgm:pt>
    <dgm:pt modelId="{68224781-0E21-4653-B628-DC137BEC2245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Caregivers are required to attend the initial pump training session together. We are unable to offer separate training sessions</a:t>
          </a:r>
        </a:p>
      </dgm:t>
    </dgm:pt>
    <dgm:pt modelId="{8E7E0794-DFC5-4D27-B457-BA6F2F27913A}" type="parTrans" cxnId="{F26CE81E-813E-45C7-A075-EBA15C50696D}">
      <dgm:prSet/>
      <dgm:spPr/>
      <dgm:t>
        <a:bodyPr/>
        <a:lstStyle/>
        <a:p>
          <a:endParaRPr lang="en-US"/>
        </a:p>
      </dgm:t>
    </dgm:pt>
    <dgm:pt modelId="{2BBC4735-FC88-40FC-AE5E-FA48B1472FC4}" type="sibTrans" cxnId="{F26CE81E-813E-45C7-A075-EBA15C50696D}">
      <dgm:prSet/>
      <dgm:spPr/>
      <dgm:t>
        <a:bodyPr/>
        <a:lstStyle/>
        <a:p>
          <a:endParaRPr lang="en-US"/>
        </a:p>
      </dgm:t>
    </dgm:pt>
    <dgm:pt modelId="{A36425C6-FE1C-4BBA-8A3D-3974BBAE8CB8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Continue to upload the pump regularly at home to review and make any dose adjustments as needed</a:t>
          </a:r>
        </a:p>
      </dgm:t>
    </dgm:pt>
    <dgm:pt modelId="{93908813-B4AE-4CA6-8CAF-C331605C650D}" type="parTrans" cxnId="{2CD878ED-ACFF-47DD-9FE4-4017F6D6814A}">
      <dgm:prSet/>
      <dgm:spPr/>
      <dgm:t>
        <a:bodyPr/>
        <a:lstStyle/>
        <a:p>
          <a:endParaRPr lang="en-US"/>
        </a:p>
      </dgm:t>
    </dgm:pt>
    <dgm:pt modelId="{FE0AA0FD-1A2A-44AC-A815-014AE1921B66}" type="sibTrans" cxnId="{2CD878ED-ACFF-47DD-9FE4-4017F6D6814A}">
      <dgm:prSet/>
      <dgm:spPr/>
      <dgm:t>
        <a:bodyPr/>
        <a:lstStyle/>
        <a:p>
          <a:endParaRPr lang="en-US"/>
        </a:p>
      </dgm:t>
    </dgm:pt>
    <dgm:pt modelId="{D3CC9991-FCBD-426B-8F1E-E4E460B8E95F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Upload the pump  at home </a:t>
          </a:r>
          <a:r>
            <a:rPr lang="en-US" sz="1400" b="1" dirty="0"/>
            <a:t>before</a:t>
          </a:r>
          <a:r>
            <a:rPr lang="en-US" sz="1400" dirty="0"/>
            <a:t> your diabetes clinic appointment</a:t>
          </a:r>
        </a:p>
      </dgm:t>
    </dgm:pt>
    <dgm:pt modelId="{B1DC4B36-5E45-445E-85A4-26A9FFAA69FC}" type="parTrans" cxnId="{DA1CECDA-F2F0-47AB-A60C-F728213C43CA}">
      <dgm:prSet/>
      <dgm:spPr/>
      <dgm:t>
        <a:bodyPr/>
        <a:lstStyle/>
        <a:p>
          <a:endParaRPr lang="en-US"/>
        </a:p>
      </dgm:t>
    </dgm:pt>
    <dgm:pt modelId="{CF7B5F37-58DC-47B9-81E6-F6EBD5DB95FF}" type="sibTrans" cxnId="{DA1CECDA-F2F0-47AB-A60C-F728213C43CA}">
      <dgm:prSet/>
      <dgm:spPr/>
      <dgm:t>
        <a:bodyPr/>
        <a:lstStyle/>
        <a:p>
          <a:endParaRPr lang="en-US"/>
        </a:p>
      </dgm:t>
    </dgm:pt>
    <dgm:pt modelId="{F4ED168E-4C32-480A-A317-31283A3F9EFD}" type="pres">
      <dgm:prSet presAssocID="{9DE89D8C-B555-4D09-88F7-9AFEF3C5BB56}" presName="outerComposite" presStyleCnt="0">
        <dgm:presLayoutVars>
          <dgm:chMax val="5"/>
          <dgm:dir/>
          <dgm:resizeHandles val="exact"/>
        </dgm:presLayoutVars>
      </dgm:prSet>
      <dgm:spPr/>
    </dgm:pt>
    <dgm:pt modelId="{A6CBB5B4-D4DD-483D-92C3-C89CFDCBADCF}" type="pres">
      <dgm:prSet presAssocID="{9DE89D8C-B555-4D09-88F7-9AFEF3C5BB56}" presName="dummyMaxCanvas" presStyleCnt="0">
        <dgm:presLayoutVars/>
      </dgm:prSet>
      <dgm:spPr/>
    </dgm:pt>
    <dgm:pt modelId="{9752E24A-2C68-4B4F-B205-7CB35CED9B83}" type="pres">
      <dgm:prSet presAssocID="{9DE89D8C-B555-4D09-88F7-9AFEF3C5BB56}" presName="FiveNodes_1" presStyleLbl="node1" presStyleIdx="0" presStyleCnt="5">
        <dgm:presLayoutVars>
          <dgm:bulletEnabled val="1"/>
        </dgm:presLayoutVars>
      </dgm:prSet>
      <dgm:spPr/>
    </dgm:pt>
    <dgm:pt modelId="{B05416F2-3B13-4276-B3BA-CEA0B826E645}" type="pres">
      <dgm:prSet presAssocID="{9DE89D8C-B555-4D09-88F7-9AFEF3C5BB56}" presName="FiveNodes_2" presStyleLbl="node1" presStyleIdx="1" presStyleCnt="5">
        <dgm:presLayoutVars>
          <dgm:bulletEnabled val="1"/>
        </dgm:presLayoutVars>
      </dgm:prSet>
      <dgm:spPr/>
    </dgm:pt>
    <dgm:pt modelId="{FBE726E1-D45A-4D8F-B71A-6DA7CB5BBF2B}" type="pres">
      <dgm:prSet presAssocID="{9DE89D8C-B555-4D09-88F7-9AFEF3C5BB56}" presName="FiveNodes_3" presStyleLbl="node1" presStyleIdx="2" presStyleCnt="5">
        <dgm:presLayoutVars>
          <dgm:bulletEnabled val="1"/>
        </dgm:presLayoutVars>
      </dgm:prSet>
      <dgm:spPr/>
    </dgm:pt>
    <dgm:pt modelId="{85A2598A-6BE4-46C8-91E4-584EE5358BBC}" type="pres">
      <dgm:prSet presAssocID="{9DE89D8C-B555-4D09-88F7-9AFEF3C5BB56}" presName="FiveNodes_4" presStyleLbl="node1" presStyleIdx="3" presStyleCnt="5">
        <dgm:presLayoutVars>
          <dgm:bulletEnabled val="1"/>
        </dgm:presLayoutVars>
      </dgm:prSet>
      <dgm:spPr/>
    </dgm:pt>
    <dgm:pt modelId="{E5B43B98-4533-422C-996A-FDAAA4C5C2AF}" type="pres">
      <dgm:prSet presAssocID="{9DE89D8C-B555-4D09-88F7-9AFEF3C5BB56}" presName="FiveNodes_5" presStyleLbl="node1" presStyleIdx="4" presStyleCnt="5">
        <dgm:presLayoutVars>
          <dgm:bulletEnabled val="1"/>
        </dgm:presLayoutVars>
      </dgm:prSet>
      <dgm:spPr/>
    </dgm:pt>
    <dgm:pt modelId="{B7875168-B127-40AE-8184-E660009FFF17}" type="pres">
      <dgm:prSet presAssocID="{9DE89D8C-B555-4D09-88F7-9AFEF3C5BB56}" presName="FiveConn_1-2" presStyleLbl="fgAccFollowNode1" presStyleIdx="0" presStyleCnt="4">
        <dgm:presLayoutVars>
          <dgm:bulletEnabled val="1"/>
        </dgm:presLayoutVars>
      </dgm:prSet>
      <dgm:spPr/>
    </dgm:pt>
    <dgm:pt modelId="{018C91BB-3E63-4801-A7A3-CC30B63FBBF6}" type="pres">
      <dgm:prSet presAssocID="{9DE89D8C-B555-4D09-88F7-9AFEF3C5BB56}" presName="FiveConn_2-3" presStyleLbl="fgAccFollowNode1" presStyleIdx="1" presStyleCnt="4">
        <dgm:presLayoutVars>
          <dgm:bulletEnabled val="1"/>
        </dgm:presLayoutVars>
      </dgm:prSet>
      <dgm:spPr/>
    </dgm:pt>
    <dgm:pt modelId="{4EB76539-6850-4A0B-AC58-FD0CB292F298}" type="pres">
      <dgm:prSet presAssocID="{9DE89D8C-B555-4D09-88F7-9AFEF3C5BB56}" presName="FiveConn_3-4" presStyleLbl="fgAccFollowNode1" presStyleIdx="2" presStyleCnt="4">
        <dgm:presLayoutVars>
          <dgm:bulletEnabled val="1"/>
        </dgm:presLayoutVars>
      </dgm:prSet>
      <dgm:spPr/>
    </dgm:pt>
    <dgm:pt modelId="{3330F07A-3304-494B-90E3-4CDE71F1E8EE}" type="pres">
      <dgm:prSet presAssocID="{9DE89D8C-B555-4D09-88F7-9AFEF3C5BB56}" presName="FiveConn_4-5" presStyleLbl="fgAccFollowNode1" presStyleIdx="3" presStyleCnt="4">
        <dgm:presLayoutVars>
          <dgm:bulletEnabled val="1"/>
        </dgm:presLayoutVars>
      </dgm:prSet>
      <dgm:spPr/>
    </dgm:pt>
    <dgm:pt modelId="{A98D3987-DE17-47A7-BC74-23A2274216EA}" type="pres">
      <dgm:prSet presAssocID="{9DE89D8C-B555-4D09-88F7-9AFEF3C5BB56}" presName="FiveNodes_1_text" presStyleLbl="node1" presStyleIdx="4" presStyleCnt="5">
        <dgm:presLayoutVars>
          <dgm:bulletEnabled val="1"/>
        </dgm:presLayoutVars>
      </dgm:prSet>
      <dgm:spPr/>
    </dgm:pt>
    <dgm:pt modelId="{287D8836-8CB9-49B1-9F86-F015AF7DC454}" type="pres">
      <dgm:prSet presAssocID="{9DE89D8C-B555-4D09-88F7-9AFEF3C5BB56}" presName="FiveNodes_2_text" presStyleLbl="node1" presStyleIdx="4" presStyleCnt="5">
        <dgm:presLayoutVars>
          <dgm:bulletEnabled val="1"/>
        </dgm:presLayoutVars>
      </dgm:prSet>
      <dgm:spPr/>
    </dgm:pt>
    <dgm:pt modelId="{4BF878A9-EB0C-4A1D-B7BF-3E72DBC453C2}" type="pres">
      <dgm:prSet presAssocID="{9DE89D8C-B555-4D09-88F7-9AFEF3C5BB56}" presName="FiveNodes_3_text" presStyleLbl="node1" presStyleIdx="4" presStyleCnt="5">
        <dgm:presLayoutVars>
          <dgm:bulletEnabled val="1"/>
        </dgm:presLayoutVars>
      </dgm:prSet>
      <dgm:spPr/>
    </dgm:pt>
    <dgm:pt modelId="{A04D00FC-2A83-493B-A9B5-6276AEEF7B23}" type="pres">
      <dgm:prSet presAssocID="{9DE89D8C-B555-4D09-88F7-9AFEF3C5BB56}" presName="FiveNodes_4_text" presStyleLbl="node1" presStyleIdx="4" presStyleCnt="5">
        <dgm:presLayoutVars>
          <dgm:bulletEnabled val="1"/>
        </dgm:presLayoutVars>
      </dgm:prSet>
      <dgm:spPr/>
    </dgm:pt>
    <dgm:pt modelId="{FB7CE8DA-D0BB-4111-ABE0-FE6390E27FC0}" type="pres">
      <dgm:prSet presAssocID="{9DE89D8C-B555-4D09-88F7-9AFEF3C5BB5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00BD402-82E9-4CDF-A9EB-1BAA822A9076}" type="presOf" srcId="{A36425C6-FE1C-4BBA-8A3D-3974BBAE8CB8}" destId="{A04D00FC-2A83-493B-A9B5-6276AEEF7B23}" srcOrd="1" destOrd="0" presId="urn:microsoft.com/office/officeart/2005/8/layout/vProcess5"/>
    <dgm:cxn modelId="{09A5900F-29B7-4DD9-BC16-241941B4EA43}" type="presOf" srcId="{F00B0F07-D237-436B-B589-2EEB7D68AF01}" destId="{B7875168-B127-40AE-8184-E660009FFF17}" srcOrd="0" destOrd="0" presId="urn:microsoft.com/office/officeart/2005/8/layout/vProcess5"/>
    <dgm:cxn modelId="{F26CE81E-813E-45C7-A075-EBA15C50696D}" srcId="{9DE89D8C-B555-4D09-88F7-9AFEF3C5BB56}" destId="{68224781-0E21-4653-B628-DC137BEC2245}" srcOrd="2" destOrd="0" parTransId="{8E7E0794-DFC5-4D27-B457-BA6F2F27913A}" sibTransId="{2BBC4735-FC88-40FC-AE5E-FA48B1472FC4}"/>
    <dgm:cxn modelId="{AEC22F30-BEF7-49C6-8EE1-B85DB0ADA7CF}" type="presOf" srcId="{2BBC4735-FC88-40FC-AE5E-FA48B1472FC4}" destId="{4EB76539-6850-4A0B-AC58-FD0CB292F298}" srcOrd="0" destOrd="0" presId="urn:microsoft.com/office/officeart/2005/8/layout/vProcess5"/>
    <dgm:cxn modelId="{C39F8946-3C4E-406D-95F3-F68B7E8DA71B}" type="presOf" srcId="{FD3BB638-98B9-42C3-88CB-4DAD7D10F4D8}" destId="{B05416F2-3B13-4276-B3BA-CEA0B826E645}" srcOrd="0" destOrd="0" presId="urn:microsoft.com/office/officeart/2005/8/layout/vProcess5"/>
    <dgm:cxn modelId="{65798383-A748-4FDB-AC04-56A07F3C3BA1}" type="presOf" srcId="{A36425C6-FE1C-4BBA-8A3D-3974BBAE8CB8}" destId="{85A2598A-6BE4-46C8-91E4-584EE5358BBC}" srcOrd="0" destOrd="0" presId="urn:microsoft.com/office/officeart/2005/8/layout/vProcess5"/>
    <dgm:cxn modelId="{7708D28C-532B-495B-8756-63D3A924DE99}" type="presOf" srcId="{68224781-0E21-4653-B628-DC137BEC2245}" destId="{4BF878A9-EB0C-4A1D-B7BF-3E72DBC453C2}" srcOrd="1" destOrd="0" presId="urn:microsoft.com/office/officeart/2005/8/layout/vProcess5"/>
    <dgm:cxn modelId="{55B13995-AB68-4B6D-93F3-1C074C0DF2A9}" type="presOf" srcId="{FC6AF7D8-DA9B-4C76-836C-B402E72258B4}" destId="{018C91BB-3E63-4801-A7A3-CC30B63FBBF6}" srcOrd="0" destOrd="0" presId="urn:microsoft.com/office/officeart/2005/8/layout/vProcess5"/>
    <dgm:cxn modelId="{0B466899-83E3-4D70-8F13-66C6A91ECC36}" type="presOf" srcId="{4F96EE53-9F53-4EC9-B6EC-7F62EB10DFA1}" destId="{A98D3987-DE17-47A7-BC74-23A2274216EA}" srcOrd="1" destOrd="0" presId="urn:microsoft.com/office/officeart/2005/8/layout/vProcess5"/>
    <dgm:cxn modelId="{EEA8CAB0-2AF3-4EBE-9469-08C8C55735A6}" type="presOf" srcId="{68224781-0E21-4653-B628-DC137BEC2245}" destId="{FBE726E1-D45A-4D8F-B71A-6DA7CB5BBF2B}" srcOrd="0" destOrd="0" presId="urn:microsoft.com/office/officeart/2005/8/layout/vProcess5"/>
    <dgm:cxn modelId="{653C13B4-6B7B-444A-8B84-A5B7D21AEAA4}" type="presOf" srcId="{4F96EE53-9F53-4EC9-B6EC-7F62EB10DFA1}" destId="{9752E24A-2C68-4B4F-B205-7CB35CED9B83}" srcOrd="0" destOrd="0" presId="urn:microsoft.com/office/officeart/2005/8/layout/vProcess5"/>
    <dgm:cxn modelId="{1E24FEB5-0C3E-49EF-B7D6-060A72B3FC52}" type="presOf" srcId="{FD3BB638-98B9-42C3-88CB-4DAD7D10F4D8}" destId="{287D8836-8CB9-49B1-9F86-F015AF7DC454}" srcOrd="1" destOrd="0" presId="urn:microsoft.com/office/officeart/2005/8/layout/vProcess5"/>
    <dgm:cxn modelId="{0F095EC4-1F5F-46E2-B1AF-BD7EA37A6543}" type="presOf" srcId="{D3CC9991-FCBD-426B-8F1E-E4E460B8E95F}" destId="{E5B43B98-4533-422C-996A-FDAAA4C5C2AF}" srcOrd="0" destOrd="0" presId="urn:microsoft.com/office/officeart/2005/8/layout/vProcess5"/>
    <dgm:cxn modelId="{0C7F3CC8-080B-4862-AC7A-C2C496C2AA8F}" srcId="{9DE89D8C-B555-4D09-88F7-9AFEF3C5BB56}" destId="{FD3BB638-98B9-42C3-88CB-4DAD7D10F4D8}" srcOrd="1" destOrd="0" parTransId="{CA43C2B4-5217-4F09-8310-8539826896F7}" sibTransId="{FC6AF7D8-DA9B-4C76-836C-B402E72258B4}"/>
    <dgm:cxn modelId="{A7DA78D6-98C9-4B07-BD8B-5CB770CF1D5B}" type="presOf" srcId="{FE0AA0FD-1A2A-44AC-A815-014AE1921B66}" destId="{3330F07A-3304-494B-90E3-4CDE71F1E8EE}" srcOrd="0" destOrd="0" presId="urn:microsoft.com/office/officeart/2005/8/layout/vProcess5"/>
    <dgm:cxn modelId="{DA1CECDA-F2F0-47AB-A60C-F728213C43CA}" srcId="{9DE89D8C-B555-4D09-88F7-9AFEF3C5BB56}" destId="{D3CC9991-FCBD-426B-8F1E-E4E460B8E95F}" srcOrd="4" destOrd="0" parTransId="{B1DC4B36-5E45-445E-85A4-26A9FFAA69FC}" sibTransId="{CF7B5F37-58DC-47B9-81E6-F6EBD5DB95FF}"/>
    <dgm:cxn modelId="{0781D9DD-9AB2-4476-8ECD-1996D7CBDE2B}" type="presOf" srcId="{9DE89D8C-B555-4D09-88F7-9AFEF3C5BB56}" destId="{F4ED168E-4C32-480A-A317-31283A3F9EFD}" srcOrd="0" destOrd="0" presId="urn:microsoft.com/office/officeart/2005/8/layout/vProcess5"/>
    <dgm:cxn modelId="{3FAFA1EC-237C-4232-9FB8-24FB65EB1270}" srcId="{9DE89D8C-B555-4D09-88F7-9AFEF3C5BB56}" destId="{4F96EE53-9F53-4EC9-B6EC-7F62EB10DFA1}" srcOrd="0" destOrd="0" parTransId="{A36D0C6E-29BE-4730-B975-2E089756FEEE}" sibTransId="{F00B0F07-D237-436B-B589-2EEB7D68AF01}"/>
    <dgm:cxn modelId="{2CD878ED-ACFF-47DD-9FE4-4017F6D6814A}" srcId="{9DE89D8C-B555-4D09-88F7-9AFEF3C5BB56}" destId="{A36425C6-FE1C-4BBA-8A3D-3974BBAE8CB8}" srcOrd="3" destOrd="0" parTransId="{93908813-B4AE-4CA6-8CAF-C331605C650D}" sibTransId="{FE0AA0FD-1A2A-44AC-A815-014AE1921B66}"/>
    <dgm:cxn modelId="{104165EE-F503-4155-BA36-5762DBFB554A}" type="presOf" srcId="{D3CC9991-FCBD-426B-8F1E-E4E460B8E95F}" destId="{FB7CE8DA-D0BB-4111-ABE0-FE6390E27FC0}" srcOrd="1" destOrd="0" presId="urn:microsoft.com/office/officeart/2005/8/layout/vProcess5"/>
    <dgm:cxn modelId="{778AE697-77DA-41ED-A16A-98E340EB7A75}" type="presParOf" srcId="{F4ED168E-4C32-480A-A317-31283A3F9EFD}" destId="{A6CBB5B4-D4DD-483D-92C3-C89CFDCBADCF}" srcOrd="0" destOrd="0" presId="urn:microsoft.com/office/officeart/2005/8/layout/vProcess5"/>
    <dgm:cxn modelId="{19CE3824-DEDA-4FE8-804C-A02FCC662461}" type="presParOf" srcId="{F4ED168E-4C32-480A-A317-31283A3F9EFD}" destId="{9752E24A-2C68-4B4F-B205-7CB35CED9B83}" srcOrd="1" destOrd="0" presId="urn:microsoft.com/office/officeart/2005/8/layout/vProcess5"/>
    <dgm:cxn modelId="{C0445EE4-DA98-42DC-9270-68C2D37AE483}" type="presParOf" srcId="{F4ED168E-4C32-480A-A317-31283A3F9EFD}" destId="{B05416F2-3B13-4276-B3BA-CEA0B826E645}" srcOrd="2" destOrd="0" presId="urn:microsoft.com/office/officeart/2005/8/layout/vProcess5"/>
    <dgm:cxn modelId="{7BDDE2BC-B5DB-42D0-819A-C105104C00F7}" type="presParOf" srcId="{F4ED168E-4C32-480A-A317-31283A3F9EFD}" destId="{FBE726E1-D45A-4D8F-B71A-6DA7CB5BBF2B}" srcOrd="3" destOrd="0" presId="urn:microsoft.com/office/officeart/2005/8/layout/vProcess5"/>
    <dgm:cxn modelId="{7696EFDF-A7DB-4F7B-9497-C155335C5B86}" type="presParOf" srcId="{F4ED168E-4C32-480A-A317-31283A3F9EFD}" destId="{85A2598A-6BE4-46C8-91E4-584EE5358BBC}" srcOrd="4" destOrd="0" presId="urn:microsoft.com/office/officeart/2005/8/layout/vProcess5"/>
    <dgm:cxn modelId="{A3E4DCB7-2675-4920-B948-93F1EAF1178B}" type="presParOf" srcId="{F4ED168E-4C32-480A-A317-31283A3F9EFD}" destId="{E5B43B98-4533-422C-996A-FDAAA4C5C2AF}" srcOrd="5" destOrd="0" presId="urn:microsoft.com/office/officeart/2005/8/layout/vProcess5"/>
    <dgm:cxn modelId="{02EDDFBC-5C0B-4F82-998B-82D0C6119626}" type="presParOf" srcId="{F4ED168E-4C32-480A-A317-31283A3F9EFD}" destId="{B7875168-B127-40AE-8184-E660009FFF17}" srcOrd="6" destOrd="0" presId="urn:microsoft.com/office/officeart/2005/8/layout/vProcess5"/>
    <dgm:cxn modelId="{C85FD6E5-FEF5-4A5C-A4B6-99F678A83D45}" type="presParOf" srcId="{F4ED168E-4C32-480A-A317-31283A3F9EFD}" destId="{018C91BB-3E63-4801-A7A3-CC30B63FBBF6}" srcOrd="7" destOrd="0" presId="urn:microsoft.com/office/officeart/2005/8/layout/vProcess5"/>
    <dgm:cxn modelId="{3F805E7F-AF0F-40D8-B732-BACCD23090B3}" type="presParOf" srcId="{F4ED168E-4C32-480A-A317-31283A3F9EFD}" destId="{4EB76539-6850-4A0B-AC58-FD0CB292F298}" srcOrd="8" destOrd="0" presId="urn:microsoft.com/office/officeart/2005/8/layout/vProcess5"/>
    <dgm:cxn modelId="{1007B678-F382-4703-9F58-E5890F7561F3}" type="presParOf" srcId="{F4ED168E-4C32-480A-A317-31283A3F9EFD}" destId="{3330F07A-3304-494B-90E3-4CDE71F1E8EE}" srcOrd="9" destOrd="0" presId="urn:microsoft.com/office/officeart/2005/8/layout/vProcess5"/>
    <dgm:cxn modelId="{BF92F308-CB8F-4F5F-8CD0-E41F7B1367BD}" type="presParOf" srcId="{F4ED168E-4C32-480A-A317-31283A3F9EFD}" destId="{A98D3987-DE17-47A7-BC74-23A2274216EA}" srcOrd="10" destOrd="0" presId="urn:microsoft.com/office/officeart/2005/8/layout/vProcess5"/>
    <dgm:cxn modelId="{AF50B497-AF75-42F4-A32F-B69B14CC8288}" type="presParOf" srcId="{F4ED168E-4C32-480A-A317-31283A3F9EFD}" destId="{287D8836-8CB9-49B1-9F86-F015AF7DC454}" srcOrd="11" destOrd="0" presId="urn:microsoft.com/office/officeart/2005/8/layout/vProcess5"/>
    <dgm:cxn modelId="{05E6F2A6-5F5B-49B9-B2FA-366186874A42}" type="presParOf" srcId="{F4ED168E-4C32-480A-A317-31283A3F9EFD}" destId="{4BF878A9-EB0C-4A1D-B7BF-3E72DBC453C2}" srcOrd="12" destOrd="0" presId="urn:microsoft.com/office/officeart/2005/8/layout/vProcess5"/>
    <dgm:cxn modelId="{7C209548-6799-479E-9AF9-B6E1090FEAF8}" type="presParOf" srcId="{F4ED168E-4C32-480A-A317-31283A3F9EFD}" destId="{A04D00FC-2A83-493B-A9B5-6276AEEF7B23}" srcOrd="13" destOrd="0" presId="urn:microsoft.com/office/officeart/2005/8/layout/vProcess5"/>
    <dgm:cxn modelId="{39EB82BB-A028-4B9A-8D3E-DF615D76CC3D}" type="presParOf" srcId="{F4ED168E-4C32-480A-A317-31283A3F9EFD}" destId="{FB7CE8DA-D0BB-4111-ABE0-FE6390E27FC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1AC7-FF22-4F60-BF40-2C839DE984B5}">
      <dsp:nvSpPr>
        <dsp:cNvPr id="0" name=""/>
        <dsp:cNvSpPr/>
      </dsp:nvSpPr>
      <dsp:spPr>
        <a:xfrm>
          <a:off x="2184071" y="3115"/>
          <a:ext cx="4820151" cy="3060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6993C9-B96A-43F9-994B-54344F1F7D6D}">
      <dsp:nvSpPr>
        <dsp:cNvPr id="0" name=""/>
        <dsp:cNvSpPr/>
      </dsp:nvSpPr>
      <dsp:spPr>
        <a:xfrm>
          <a:off x="2719644" y="511909"/>
          <a:ext cx="4820151" cy="3060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0" u="sng" kern="1200" dirty="0" err="1">
              <a:solidFill>
                <a:srgbClr val="AD5C4D"/>
              </a:solidFill>
              <a:latin typeface="+mn-lt"/>
            </a:rPr>
            <a:t>Omnipod</a:t>
          </a:r>
          <a:r>
            <a:rPr lang="en-CA" sz="6000" kern="1200" dirty="0">
              <a:latin typeface="+mn-lt"/>
            </a:rPr>
            <a:t> </a:t>
          </a:r>
          <a:r>
            <a:rPr lang="en-CA" sz="6000" kern="1200" dirty="0">
              <a:solidFill>
                <a:srgbClr val="AD5C4D"/>
              </a:solidFill>
              <a:latin typeface="+mn-lt"/>
            </a:rPr>
            <a:t>DASH®</a:t>
          </a:r>
          <a:endParaRPr lang="en-US" sz="6000" kern="1200" dirty="0">
            <a:solidFill>
              <a:srgbClr val="AD5C4D"/>
            </a:solidFill>
            <a:latin typeface="+mn-lt"/>
          </a:endParaRPr>
        </a:p>
      </dsp:txBody>
      <dsp:txXfrm>
        <a:off x="2809292" y="601557"/>
        <a:ext cx="4640855" cy="288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1AC7-FF22-4F60-BF40-2C839DE984B5}">
      <dsp:nvSpPr>
        <dsp:cNvPr id="0" name=""/>
        <dsp:cNvSpPr/>
      </dsp:nvSpPr>
      <dsp:spPr>
        <a:xfrm>
          <a:off x="1186" y="245202"/>
          <a:ext cx="4166354" cy="2645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6993C9-B96A-43F9-994B-54344F1F7D6D}">
      <dsp:nvSpPr>
        <dsp:cNvPr id="0" name=""/>
        <dsp:cNvSpPr/>
      </dsp:nvSpPr>
      <dsp:spPr>
        <a:xfrm>
          <a:off x="464115" y="684984"/>
          <a:ext cx="4166354" cy="2645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600" u="sng" kern="1200" dirty="0">
              <a:solidFill>
                <a:srgbClr val="AD5C4D"/>
              </a:solidFill>
            </a:rPr>
            <a:t>Omnipod</a:t>
          </a:r>
          <a:r>
            <a:rPr lang="en-CA" sz="5600" kern="1200" dirty="0"/>
            <a:t> </a:t>
          </a:r>
          <a:r>
            <a:rPr lang="en-CA" sz="5600" kern="1200" dirty="0">
              <a:solidFill>
                <a:srgbClr val="AD5C4D"/>
              </a:solidFill>
            </a:rPr>
            <a:t>DASH®</a:t>
          </a:r>
          <a:endParaRPr lang="en-US" sz="5600" kern="1200" dirty="0">
            <a:solidFill>
              <a:srgbClr val="AD5C4D"/>
            </a:solidFill>
          </a:endParaRPr>
        </a:p>
      </dsp:txBody>
      <dsp:txXfrm>
        <a:off x="541603" y="762472"/>
        <a:ext cx="4011378" cy="2490659"/>
      </dsp:txXfrm>
    </dsp:sp>
    <dsp:sp modelId="{071E9898-83B4-4C59-A6C4-244EEC285F88}">
      <dsp:nvSpPr>
        <dsp:cNvPr id="0" name=""/>
        <dsp:cNvSpPr/>
      </dsp:nvSpPr>
      <dsp:spPr>
        <a:xfrm>
          <a:off x="5094585" y="245202"/>
          <a:ext cx="4166354" cy="2645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082B7D-E928-497D-8542-39E07EAB8F83}">
      <dsp:nvSpPr>
        <dsp:cNvPr id="0" name=""/>
        <dsp:cNvSpPr/>
      </dsp:nvSpPr>
      <dsp:spPr>
        <a:xfrm>
          <a:off x="5557513" y="684984"/>
          <a:ext cx="4166354" cy="2645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600" u="sng" kern="1200" baseline="0" dirty="0">
              <a:solidFill>
                <a:srgbClr val="AD5C4D"/>
              </a:solidFill>
            </a:rPr>
            <a:t>Ypsomed</a:t>
          </a:r>
          <a:br>
            <a:rPr lang="en-CA" sz="5600" u="sng" kern="1200" baseline="0" dirty="0">
              <a:solidFill>
                <a:srgbClr val="AD5C4D"/>
              </a:solidFill>
            </a:rPr>
          </a:br>
          <a:r>
            <a:rPr lang="en-CA" sz="5600" u="sng" kern="1200" baseline="0" dirty="0">
              <a:solidFill>
                <a:srgbClr val="AD5C4D"/>
              </a:solidFill>
            </a:rPr>
            <a:t>YpsoPump®</a:t>
          </a:r>
          <a:endParaRPr lang="en-US" sz="5600" u="sng" kern="1200" baseline="0" dirty="0">
            <a:solidFill>
              <a:srgbClr val="AD5C4D"/>
            </a:solidFill>
          </a:endParaRPr>
        </a:p>
      </dsp:txBody>
      <dsp:txXfrm>
        <a:off x="5635001" y="762472"/>
        <a:ext cx="4011378" cy="2490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1AC7-FF22-4F60-BF40-2C839DE984B5}">
      <dsp:nvSpPr>
        <dsp:cNvPr id="0" name=""/>
        <dsp:cNvSpPr/>
      </dsp:nvSpPr>
      <dsp:spPr>
        <a:xfrm>
          <a:off x="1198" y="277593"/>
          <a:ext cx="4207011" cy="2671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6993C9-B96A-43F9-994B-54344F1F7D6D}">
      <dsp:nvSpPr>
        <dsp:cNvPr id="0" name=""/>
        <dsp:cNvSpPr/>
      </dsp:nvSpPr>
      <dsp:spPr>
        <a:xfrm>
          <a:off x="468644" y="721666"/>
          <a:ext cx="4207011" cy="267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+mn-lt"/>
              <a:hlinkClick xmlns:r="http://schemas.openxmlformats.org/officeDocument/2006/relationships" r:id="rId1"/>
            </a:rPr>
            <a:t> MiniMed™ 770G/780 with SmartGuard™ Technology </a:t>
          </a:r>
          <a:endParaRPr lang="en-US" sz="3600" kern="1200" dirty="0">
            <a:latin typeface="+mn-lt"/>
          </a:endParaRPr>
        </a:p>
      </dsp:txBody>
      <dsp:txXfrm>
        <a:off x="546888" y="799910"/>
        <a:ext cx="4050523" cy="2514964"/>
      </dsp:txXfrm>
    </dsp:sp>
    <dsp:sp modelId="{071E9898-83B4-4C59-A6C4-244EEC285F88}">
      <dsp:nvSpPr>
        <dsp:cNvPr id="0" name=""/>
        <dsp:cNvSpPr/>
      </dsp:nvSpPr>
      <dsp:spPr>
        <a:xfrm>
          <a:off x="5144279" y="267975"/>
          <a:ext cx="4207011" cy="2671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082B7D-E928-497D-8542-39E07EAB8F83}">
      <dsp:nvSpPr>
        <dsp:cNvPr id="0" name=""/>
        <dsp:cNvSpPr/>
      </dsp:nvSpPr>
      <dsp:spPr>
        <a:xfrm>
          <a:off x="5611725" y="712049"/>
          <a:ext cx="4207011" cy="267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>
              <a:latin typeface="+mn-lt"/>
              <a:hlinkClick xmlns:r="http://schemas.openxmlformats.org/officeDocument/2006/relationships" r:id="rId2"/>
            </a:rPr>
            <a:t>Tandem t:slim X2 with Control-IQ Technology </a:t>
          </a:r>
          <a:endParaRPr lang="en-US" sz="3600" kern="1200" dirty="0">
            <a:latin typeface="+mn-lt"/>
          </a:endParaRPr>
        </a:p>
      </dsp:txBody>
      <dsp:txXfrm>
        <a:off x="5689969" y="790293"/>
        <a:ext cx="4050523" cy="2514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E24A-2C68-4B4F-B205-7CB35CED9B83}">
      <dsp:nvSpPr>
        <dsp:cNvPr id="0" name=""/>
        <dsp:cNvSpPr/>
      </dsp:nvSpPr>
      <dsp:spPr>
        <a:xfrm>
          <a:off x="0" y="0"/>
          <a:ext cx="3989832" cy="8115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You have a computer (or access to one) to upload the pump at least 3 times a week when initially starting the pump</a:t>
          </a:r>
          <a:endParaRPr lang="en-US" sz="1400" kern="1200" dirty="0"/>
        </a:p>
      </dsp:txBody>
      <dsp:txXfrm>
        <a:off x="23768" y="23768"/>
        <a:ext cx="3019206" cy="763971"/>
      </dsp:txXfrm>
    </dsp:sp>
    <dsp:sp modelId="{B05416F2-3B13-4276-B3BA-CEA0B826E645}">
      <dsp:nvSpPr>
        <dsp:cNvPr id="0" name=""/>
        <dsp:cNvSpPr/>
      </dsp:nvSpPr>
      <dsp:spPr>
        <a:xfrm>
          <a:off x="297942" y="924216"/>
          <a:ext cx="3989832" cy="8115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agree to accept the BCCH clinic request to share your pump data so that we can safely manage your child’s diabetes</a:t>
          </a:r>
        </a:p>
      </dsp:txBody>
      <dsp:txXfrm>
        <a:off x="321710" y="947984"/>
        <a:ext cx="3116874" cy="763971"/>
      </dsp:txXfrm>
    </dsp:sp>
    <dsp:sp modelId="{FBE726E1-D45A-4D8F-B71A-6DA7CB5BBF2B}">
      <dsp:nvSpPr>
        <dsp:cNvPr id="0" name=""/>
        <dsp:cNvSpPr/>
      </dsp:nvSpPr>
      <dsp:spPr>
        <a:xfrm>
          <a:off x="595883" y="1848433"/>
          <a:ext cx="3989832" cy="8115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Caregivers are required to attend the initial pump training session together. We are unable to offer separate training sessions</a:t>
          </a:r>
        </a:p>
      </dsp:txBody>
      <dsp:txXfrm>
        <a:off x="619651" y="1872201"/>
        <a:ext cx="3116874" cy="763971"/>
      </dsp:txXfrm>
    </dsp:sp>
    <dsp:sp modelId="{85A2598A-6BE4-46C8-91E4-584EE5358BBC}">
      <dsp:nvSpPr>
        <dsp:cNvPr id="0" name=""/>
        <dsp:cNvSpPr/>
      </dsp:nvSpPr>
      <dsp:spPr>
        <a:xfrm>
          <a:off x="893826" y="2772650"/>
          <a:ext cx="3989832" cy="8115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Continue to upload the pump regularly at home to review and make any dose adjustments as needed</a:t>
          </a:r>
        </a:p>
      </dsp:txBody>
      <dsp:txXfrm>
        <a:off x="917594" y="2796418"/>
        <a:ext cx="3116874" cy="763971"/>
      </dsp:txXfrm>
    </dsp:sp>
    <dsp:sp modelId="{E5B43B98-4533-422C-996A-FDAAA4C5C2AF}">
      <dsp:nvSpPr>
        <dsp:cNvPr id="0" name=""/>
        <dsp:cNvSpPr/>
      </dsp:nvSpPr>
      <dsp:spPr>
        <a:xfrm>
          <a:off x="1191767" y="3696866"/>
          <a:ext cx="3989832" cy="8115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Upload the pump  at home </a:t>
          </a:r>
          <a:r>
            <a:rPr lang="en-US" sz="1400" b="1" kern="1200" dirty="0"/>
            <a:t>before</a:t>
          </a:r>
          <a:r>
            <a:rPr lang="en-US" sz="1400" kern="1200" dirty="0"/>
            <a:t> your diabetes clinic appointment</a:t>
          </a:r>
        </a:p>
      </dsp:txBody>
      <dsp:txXfrm>
        <a:off x="1215535" y="3720634"/>
        <a:ext cx="3116874" cy="763971"/>
      </dsp:txXfrm>
    </dsp:sp>
    <dsp:sp modelId="{B7875168-B127-40AE-8184-E660009FFF17}">
      <dsp:nvSpPr>
        <dsp:cNvPr id="0" name=""/>
        <dsp:cNvSpPr/>
      </dsp:nvSpPr>
      <dsp:spPr>
        <a:xfrm>
          <a:off x="3462352" y="592851"/>
          <a:ext cx="527479" cy="527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581035" y="592851"/>
        <a:ext cx="290113" cy="396928"/>
      </dsp:txXfrm>
    </dsp:sp>
    <dsp:sp modelId="{018C91BB-3E63-4801-A7A3-CC30B63FBBF6}">
      <dsp:nvSpPr>
        <dsp:cNvPr id="0" name=""/>
        <dsp:cNvSpPr/>
      </dsp:nvSpPr>
      <dsp:spPr>
        <a:xfrm>
          <a:off x="3760294" y="1517067"/>
          <a:ext cx="527479" cy="527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878977" y="1517067"/>
        <a:ext cx="290113" cy="396928"/>
      </dsp:txXfrm>
    </dsp:sp>
    <dsp:sp modelId="{4EB76539-6850-4A0B-AC58-FD0CB292F298}">
      <dsp:nvSpPr>
        <dsp:cNvPr id="0" name=""/>
        <dsp:cNvSpPr/>
      </dsp:nvSpPr>
      <dsp:spPr>
        <a:xfrm>
          <a:off x="4058236" y="2427759"/>
          <a:ext cx="527479" cy="527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176919" y="2427759"/>
        <a:ext cx="290113" cy="396928"/>
      </dsp:txXfrm>
    </dsp:sp>
    <dsp:sp modelId="{3330F07A-3304-494B-90E3-4CDE71F1E8EE}">
      <dsp:nvSpPr>
        <dsp:cNvPr id="0" name=""/>
        <dsp:cNvSpPr/>
      </dsp:nvSpPr>
      <dsp:spPr>
        <a:xfrm>
          <a:off x="4356178" y="3360992"/>
          <a:ext cx="527479" cy="527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474861" y="3360992"/>
        <a:ext cx="290113" cy="39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6/10/2024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24135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BCCH Insulin Pump Readiness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BCCH Insulin Pump Readiness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0" y="704088"/>
            <a:ext cx="10777729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0" y="704088"/>
            <a:ext cx="10777729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17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107784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100057" cy="6888589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149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68" r:id="rId17"/>
    <p:sldLayoutId id="2147483655" r:id="rId18"/>
    <p:sldLayoutId id="214748365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Gill Sans Nova Light" panose="020B030202010402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4n4u5PdxYfA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tKvFGC7RRF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a.my.glooko.com/users/sign_in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tandemdiabetes.com/" TargetMode="External"/><Relationship Id="rId2" Type="http://schemas.openxmlformats.org/officeDocument/2006/relationships/hyperlink" Target="https://support.tandemdiabetes.com/hc/en-us/articles/18524854365591-Create-a-Tandem-Source-Account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link.minimed.eu/app/logi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herrice.kirby@medtronic.com" TargetMode="External"/><Relationship Id="rId2" Type="http://schemas.openxmlformats.org/officeDocument/2006/relationships/hyperlink" Target="http://www.medtronicdiabetes.ca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hyperlink" Target="https://eu.medtronicvirtualpump.com/fxCuA839rYX97WZH/VirtualDemoPump/MiniMed_780G_OUS/gs3/mmol_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nipod.com/en-ca/home" TargetMode="External"/><Relationship Id="rId2" Type="http://schemas.openxmlformats.org/officeDocument/2006/relationships/hyperlink" Target="https://omnipod-staging.netlify.app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mailto:clund@insulet.c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currie@tandemdiabetes.com" TargetMode="External"/><Relationship Id="rId2" Type="http://schemas.openxmlformats.org/officeDocument/2006/relationships/hyperlink" Target="https://www.tandemdiabetes.com/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hildrens.ca/endocrinology-diabetes-site/documents/carbquiz.pdf" TargetMode="External"/><Relationship Id="rId2" Type="http://schemas.openxmlformats.org/officeDocument/2006/relationships/hyperlink" Target="http://www.bcchildrens.ca/endocrinology-diabetes-site/documents/pumpreadiness.pdf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asite.phsa.ca/Mediasite/Play/da8fdd23345b4e0cb079376540b9f4c41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z6SPm6pIbo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U9xTV5mu7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Pump Readiness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41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BCCH Diabetes Team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F5229-A0F8-85A3-5301-AA48292B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8A745-0B06-9415-091F-E5644008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5E277-4A5C-6AD1-A855-9D6B1AD2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EC12A3-F825-A40D-FD85-6D860819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7"/>
            <a:ext cx="10778400" cy="1343373"/>
          </a:xfrm>
        </p:spPr>
        <p:txBody>
          <a:bodyPr/>
          <a:lstStyle/>
          <a:p>
            <a:r>
              <a:rPr lang="en-CA" dirty="0"/>
              <a:t>Current Automated Insulin Delivery (AID) Systems in Canada</a:t>
            </a:r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id="{CFAE8E4D-C4F7-2559-46C1-F589241CA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706565"/>
              </p:ext>
            </p:extLst>
          </p:nvPr>
        </p:nvGraphicFramePr>
        <p:xfrm>
          <a:off x="1201899" y="2132961"/>
          <a:ext cx="9818758" cy="367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4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6D692-580C-6FA8-0A2D-265D8AA2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819B0-C6D6-0987-FB55-29D326D1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103C-2282-E8FE-4432-78DF980C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8E374AE8-B171-ECE5-118A-D12FE0C0AB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1284761" y="367684"/>
            <a:ext cx="9702402" cy="54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FFD-94DA-F85F-3B51-F5EDD36E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MiniMed™ 780G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CDC1-BB03-87F5-9435-565400C6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Approved for ages 7+, TDD 8 units</a:t>
            </a:r>
          </a:p>
          <a:p>
            <a:r>
              <a:rPr lang="en-US" dirty="0"/>
              <a:t>AID System with </a:t>
            </a:r>
            <a:r>
              <a:rPr lang="en-US" dirty="0" err="1"/>
              <a:t>SmartGuard</a:t>
            </a:r>
            <a:r>
              <a:rPr lang="en-US" dirty="0"/>
              <a:t>™ Technology</a:t>
            </a:r>
          </a:p>
          <a:p>
            <a:pPr lvl="1"/>
            <a:r>
              <a:rPr lang="en-US" dirty="0"/>
              <a:t>Lets you select your glucose target (5.5, 6.1, or 6.7 mmol/L).</a:t>
            </a:r>
          </a:p>
          <a:p>
            <a:pPr lvl="1"/>
            <a:r>
              <a:rPr lang="en-US" dirty="0"/>
              <a:t>Can do autocorrections every 5 minutes</a:t>
            </a:r>
          </a:p>
          <a:p>
            <a:pPr lvl="1"/>
            <a:r>
              <a:rPr lang="en-US" dirty="0"/>
              <a:t>Modulates basal – can increase or decrease every 5 minutes based on sensor glucose reading</a:t>
            </a:r>
          </a:p>
          <a:p>
            <a:r>
              <a:rPr lang="en-US" dirty="0"/>
              <a:t>Works with MiniMed™ Guardian™ 3 CGM (Guardian™ 4 approved)</a:t>
            </a:r>
          </a:p>
          <a:p>
            <a:pPr lvl="1"/>
            <a:r>
              <a:rPr lang="en-US" dirty="0"/>
              <a:t>Has mobile app to view sensor glucose and boluses </a:t>
            </a:r>
          </a:p>
          <a:p>
            <a:r>
              <a:rPr lang="en-US" dirty="0"/>
              <a:t>Tier 2 pump – covered by PharmaCare once deductible has been met, covered by</a:t>
            </a:r>
            <a:br>
              <a:rPr lang="en-US" dirty="0"/>
            </a:br>
            <a:r>
              <a:rPr lang="en-US" dirty="0"/>
              <a:t>most extended benefit companies</a:t>
            </a:r>
          </a:p>
          <a:p>
            <a:r>
              <a:rPr lang="en-US" dirty="0"/>
              <a:t>MiniMed™ CGM is not covered by PharmaCare. May be covered by extended</a:t>
            </a:r>
            <a:br>
              <a:rPr lang="en-US" dirty="0"/>
            </a:br>
            <a:r>
              <a:rPr lang="en-US" dirty="0"/>
              <a:t>benefits, company also has payment plan options</a:t>
            </a:r>
          </a:p>
          <a:p>
            <a:r>
              <a:rPr lang="en-US" dirty="0"/>
              <a:t>Maximum fill is 300 units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21808-B0A7-0F97-4FB3-C81DA4D8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F760-19EA-5F96-2BEA-09F1749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F08A-743B-DCCB-1F07-E4FA0846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A1223-0957-FA27-6DA7-934F66C2B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2" b="93243" l="5422" r="89157">
                        <a14:foregroundMark x1="60843" y1="69257" x2="60843" y2="69257"/>
                        <a14:foregroundMark x1="48795" y1="73649" x2="48795" y2="73649"/>
                        <a14:foregroundMark x1="26506" y1="75676" x2="26506" y2="75676"/>
                        <a14:foregroundMark x1="47590" y1="76014" x2="47590" y2="76014"/>
                        <a14:foregroundMark x1="51807" y1="76014" x2="51807" y2="76014"/>
                        <a14:foregroundMark x1="48193" y1="71622" x2="53614" y2="78041"/>
                        <a14:foregroundMark x1="53012" y1="71622" x2="81325" y2="78378"/>
                        <a14:foregroundMark x1="81325" y1="78378" x2="53012" y2="91892"/>
                        <a14:foregroundMark x1="53012" y1="91892" x2="22892" y2="91554"/>
                        <a14:foregroundMark x1="22892" y1="91554" x2="22892" y2="89865"/>
                        <a14:foregroundMark x1="80120" y1="19595" x2="21084" y2="20270"/>
                        <a14:foregroundMark x1="21084" y1="19257" x2="63855" y2="16554"/>
                        <a14:foregroundMark x1="63855" y1="16554" x2="86747" y2="28378"/>
                        <a14:foregroundMark x1="86747" y1="28378" x2="83735" y2="83446"/>
                        <a14:foregroundMark x1="83735" y1="83446" x2="55422" y2="93581"/>
                        <a14:foregroundMark x1="55422" y1="93581" x2="8434" y2="91554"/>
                        <a14:foregroundMark x1="60843" y1="16216" x2="33735" y2="18919"/>
                        <a14:foregroundMark x1="62651" y1="17568" x2="28313" y2="18243"/>
                        <a14:foregroundMark x1="28313" y1="18243" x2="80120" y2="17905"/>
                        <a14:foregroundMark x1="80120" y1="17905" x2="92771" y2="86824"/>
                        <a14:foregroundMark x1="92771" y1="86824" x2="54819" y2="94257"/>
                        <a14:foregroundMark x1="54819" y1="94257" x2="21687" y2="94932"/>
                        <a14:foregroundMark x1="21687" y1="94932" x2="5422" y2="76689"/>
                        <a14:foregroundMark x1="5422" y1="76689" x2="14458" y2="53041"/>
                        <a14:foregroundMark x1="14458" y1="53041" x2="10843" y2="21284"/>
                        <a14:foregroundMark x1="6024" y1="21622" x2="12651" y2="59797"/>
                        <a14:foregroundMark x1="46988" y1="71959" x2="50000" y2="77365"/>
                        <a14:foregroundMark x1="46386" y1="72297" x2="49398" y2="76014"/>
                        <a14:foregroundMark x1="50000" y1="72635" x2="38554" y2="76689"/>
                        <a14:foregroundMark x1="53012" y1="74662" x2="39759" y2="79054"/>
                        <a14:foregroundMark x1="62048" y1="79392" x2="48795" y2="8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6282" y="2330753"/>
            <a:ext cx="1581371" cy="2819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EA54B-0C41-E087-24C6-27DE18A68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3" b="98208" l="8904" r="89041">
                        <a14:foregroundMark x1="11644" y1="3584" x2="72603" y2="5376"/>
                        <a14:foregroundMark x1="72603" y1="5376" x2="89041" y2="24373"/>
                        <a14:foregroundMark x1="89041" y1="24373" x2="87671" y2="76344"/>
                        <a14:foregroundMark x1="87671" y1="76344" x2="76712" y2="96774"/>
                        <a14:foregroundMark x1="76712" y1="96774" x2="29452" y2="98208"/>
                        <a14:foregroundMark x1="29452" y1="98208" x2="11644" y2="71326"/>
                        <a14:foregroundMark x1="11644" y1="71326" x2="15753" y2="18638"/>
                        <a14:foregroundMark x1="15753" y1="18638" x2="12329" y2="43728"/>
                        <a14:foregroundMark x1="12329" y1="43728" x2="17123" y2="57706"/>
                        <a14:foregroundMark x1="61644" y1="20430" x2="54795" y2="39427"/>
                        <a14:foregroundMark x1="54795" y1="39427" x2="23288" y2="48746"/>
                        <a14:foregroundMark x1="53425" y1="41935" x2="75342" y2="18280"/>
                        <a14:foregroundMark x1="75342" y1="18280" x2="75342" y2="17563"/>
                        <a14:foregroundMark x1="15068" y1="5735" x2="59589" y2="3943"/>
                        <a14:foregroundMark x1="59589" y1="3943" x2="9589" y2="10394"/>
                        <a14:foregroundMark x1="9589" y1="10394" x2="15068" y2="52688"/>
                        <a14:foregroundMark x1="15068" y1="52688" x2="23288" y2="71685"/>
                        <a14:foregroundMark x1="23288" y1="71685" x2="68493" y2="79211"/>
                        <a14:foregroundMark x1="54110" y1="17563" x2="52740" y2="29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3272" y="2179034"/>
            <a:ext cx="936931" cy="1790436"/>
          </a:xfrm>
          <a:prstGeom prst="rect">
            <a:avLst/>
          </a:prstGeom>
        </p:spPr>
      </p:pic>
      <p:pic>
        <p:nvPicPr>
          <p:cNvPr id="1026" name="Picture 2" descr="Guardian™ Sensor 3 i Guardian™ Link 3 odašiljač - Mediligo">
            <a:extLst>
              <a:ext uri="{FF2B5EF4-FFF2-40B4-BE49-F238E27FC236}">
                <a16:creationId xmlns:a16="http://schemas.microsoft.com/office/drawing/2014/main" id="{CA8A1EC7-DC6E-E825-4E7A-6ACD0456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5" y="4137465"/>
            <a:ext cx="2882217" cy="12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2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419D2-D3BD-FCEF-D4CF-3FA099CD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56348-CCCB-6BB5-76A6-FD8B39E1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46E05-DF20-785C-B89A-66FC7820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7CA5F470-DE8E-9275-FBBA-7B45D4374C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1288219" y="362405"/>
            <a:ext cx="9702401" cy="545760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16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FFD-94DA-F85F-3B51-F5EDD36E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t:slim X2™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CDC1-BB03-87F5-9435-565400C6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Approved for ages 6+, TDD 10 units, weight 25 kg*</a:t>
            </a:r>
          </a:p>
          <a:p>
            <a:r>
              <a:rPr lang="en-US" dirty="0"/>
              <a:t>AID System with Basal-IQ and Control-IQ Technology</a:t>
            </a:r>
          </a:p>
          <a:p>
            <a:pPr lvl="1"/>
            <a:r>
              <a:rPr lang="en-US" dirty="0"/>
              <a:t>Basal-IQ has Low Glucose Suspend vs Control-IQ with advanced hybrid</a:t>
            </a:r>
            <a:br>
              <a:rPr lang="en-US" dirty="0"/>
            </a:br>
            <a:r>
              <a:rPr lang="en-US" dirty="0"/>
              <a:t>closed loop technology </a:t>
            </a:r>
          </a:p>
          <a:p>
            <a:pPr lvl="1"/>
            <a:r>
              <a:rPr lang="en-US" dirty="0"/>
              <a:t>Can do autocorrections every once per hour</a:t>
            </a:r>
          </a:p>
          <a:p>
            <a:pPr lvl="1"/>
            <a:r>
              <a:rPr lang="en-US" dirty="0"/>
              <a:t>Modulates basal – can increase or decrease every 5 minutes based on</a:t>
            </a:r>
            <a:br>
              <a:rPr lang="en-US" dirty="0"/>
            </a:br>
            <a:r>
              <a:rPr lang="en-US" dirty="0"/>
              <a:t>sensor glucose reading</a:t>
            </a:r>
          </a:p>
          <a:p>
            <a:r>
              <a:rPr lang="en-US" dirty="0"/>
              <a:t>Works with Dexcom G6 CGM</a:t>
            </a:r>
          </a:p>
          <a:p>
            <a:r>
              <a:rPr lang="en-US" dirty="0"/>
              <a:t>Not covered by PharmaCare, may be covered by extended benefits. Tandem can contact extended benefits to determine eligibility coverage.</a:t>
            </a:r>
          </a:p>
          <a:p>
            <a:r>
              <a:rPr lang="en-US" dirty="0"/>
              <a:t>Minimum fill is 95 units, maximum fill is 300 units</a:t>
            </a:r>
          </a:p>
          <a:p>
            <a:r>
              <a:rPr lang="en-US" dirty="0"/>
              <a:t>*Discuss with diabetes team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D7812-AA88-D766-5EE9-6D4582B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9EB25-A842-2AD1-E8D2-5CB40531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16C415-4481-5EC4-F53A-222726A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E91B5-6A65-AA1B-9581-A1958DBC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4" b="95259" l="3757" r="99422">
                        <a14:foregroundMark x1="8092" y1="6466" x2="35838" y2="6034"/>
                        <a14:foregroundMark x1="35838" y1="6034" x2="60694" y2="7759"/>
                        <a14:foregroundMark x1="60694" y1="7759" x2="83815" y2="6034"/>
                        <a14:foregroundMark x1="83815" y1="6034" x2="98266" y2="19828"/>
                        <a14:foregroundMark x1="98266" y1="19828" x2="96532" y2="76724"/>
                        <a14:foregroundMark x1="96532" y1="76724" x2="85549" y2="98276"/>
                        <a14:foregroundMark x1="85549" y1="98276" x2="19653" y2="96983"/>
                        <a14:foregroundMark x1="19653" y1="96983" x2="4046" y2="83621"/>
                        <a14:foregroundMark x1="4046" y1="83621" x2="3179" y2="29741"/>
                        <a14:foregroundMark x1="3179" y1="29741" x2="43353" y2="13793"/>
                        <a14:foregroundMark x1="43353" y1="13793" x2="82081" y2="21121"/>
                        <a14:foregroundMark x1="82081" y1="21121" x2="85260" y2="78448"/>
                        <a14:foregroundMark x1="85260" y1="78448" x2="67919" y2="83190"/>
                        <a14:foregroundMark x1="67919" y1="83190" x2="69364" y2="35776"/>
                        <a14:foregroundMark x1="69364" y1="35776" x2="91618" y2="33621"/>
                        <a14:foregroundMark x1="91618" y1="33621" x2="93642" y2="34052"/>
                        <a14:foregroundMark x1="90173" y1="35776" x2="58960" y2="61638"/>
                        <a14:foregroundMark x1="58960" y1="61638" x2="85838" y2="55172"/>
                        <a14:foregroundMark x1="85838" y1="55172" x2="85260" y2="70690"/>
                        <a14:foregroundMark x1="93353" y1="41379" x2="49422" y2="22845"/>
                        <a14:foregroundMark x1="49422" y1="22845" x2="11272" y2="41810"/>
                        <a14:foregroundMark x1="11272" y1="41810" x2="51734" y2="79741"/>
                        <a14:foregroundMark x1="51734" y1="79741" x2="95087" y2="81466"/>
                        <a14:foregroundMark x1="95087" y1="81466" x2="67341" y2="88362"/>
                        <a14:foregroundMark x1="67341" y1="88362" x2="30636" y2="82328"/>
                        <a14:foregroundMark x1="30636" y1="82328" x2="12428" y2="68534"/>
                        <a14:foregroundMark x1="12428" y1="68534" x2="13873" y2="33190"/>
                        <a14:foregroundMark x1="13873" y1="33190" x2="17341" y2="18103"/>
                        <a14:foregroundMark x1="17341" y1="13362" x2="2601" y2="19397"/>
                        <a14:foregroundMark x1="2601" y1="19397" x2="4913" y2="77155"/>
                        <a14:foregroundMark x1="4913" y1="77155" x2="8671" y2="45690"/>
                        <a14:foregroundMark x1="8671" y1="45690" x2="12428" y2="75000"/>
                        <a14:foregroundMark x1="12428" y1="75000" x2="55202" y2="89655"/>
                        <a14:foregroundMark x1="55202" y1="89655" x2="71676" y2="90086"/>
                        <a14:foregroundMark x1="71676" y1="90086" x2="86416" y2="88793"/>
                        <a14:foregroundMark x1="42775" y1="11207" x2="11561" y2="10776"/>
                        <a14:foregroundMark x1="35549" y1="12931" x2="20520" y2="12931"/>
                        <a14:foregroundMark x1="20520" y1="12931" x2="6936" y2="25431"/>
                        <a14:foregroundMark x1="6936" y1="25431" x2="4624" y2="65086"/>
                        <a14:foregroundMark x1="6936" y1="6466" x2="28035" y2="2586"/>
                        <a14:foregroundMark x1="28035" y1="2586" x2="99422" y2="9483"/>
                        <a14:foregroundMark x1="84971" y1="6466" x2="99422" y2="4741"/>
                        <a14:foregroundMark x1="6069" y1="8190" x2="1156" y2="28879"/>
                        <a14:foregroundMark x1="1156" y1="28879" x2="2023" y2="85776"/>
                        <a14:foregroundMark x1="2023" y1="85776" x2="867" y2="54310"/>
                        <a14:foregroundMark x1="867" y1="54310" x2="5491" y2="91810"/>
                        <a14:foregroundMark x1="5491" y1="91810" x2="40751" y2="97845"/>
                        <a14:foregroundMark x1="40751" y1="97845" x2="59538" y2="96983"/>
                        <a14:foregroundMark x1="59538" y1="96983" x2="75723" y2="98276"/>
                        <a14:foregroundMark x1="75723" y1="98276" x2="96532" y2="93966"/>
                        <a14:foregroundMark x1="96532" y1="93966" x2="99422" y2="25000"/>
                        <a14:foregroundMark x1="31214" y1="90948" x2="56936" y2="87931"/>
                        <a14:foregroundMark x1="56936" y1="87931" x2="29480" y2="95259"/>
                        <a14:foregroundMark x1="29480" y1="95259" x2="23121" y2="94397"/>
                        <a14:foregroundMark x1="51734" y1="92672" x2="73988" y2="74138"/>
                        <a14:foregroundMark x1="73988" y1="74138" x2="70809" y2="74138"/>
                        <a14:foregroundMark x1="82081" y1="70259" x2="51734" y2="80603"/>
                        <a14:foregroundMark x1="51734" y1="80603" x2="30925" y2="54310"/>
                        <a14:foregroundMark x1="30925" y1="54310" x2="71965" y2="32328"/>
                        <a14:foregroundMark x1="71965" y1="32328" x2="89306" y2="68534"/>
                        <a14:foregroundMark x1="89306" y1="68534" x2="82370" y2="78448"/>
                        <a14:backgroundMark x1="2312" y1="5172" x2="7696" y2="4548"/>
                      </a14:backgroundRemoval>
                    </a14:imgEffect>
                  </a14:imgLayer>
                </a14:imgProps>
              </a:ext>
            </a:extLst>
          </a:blip>
          <a:srcRect l="885" t="5308"/>
          <a:stretch/>
        </p:blipFill>
        <p:spPr>
          <a:xfrm>
            <a:off x="8923593" y="2389516"/>
            <a:ext cx="2168079" cy="138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52F18-7F87-A8F7-BD51-BD8C2D4D7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4" b="98225" l="7095" r="92230">
                        <a14:foregroundMark x1="89189" y1="82840" x2="86824" y2="91124"/>
                        <a14:foregroundMark x1="85135" y1="67456" x2="65878" y2="93491"/>
                        <a14:foregroundMark x1="65878" y1="93491" x2="17230" y2="98225"/>
                        <a14:foregroundMark x1="17230" y1="98225" x2="9122" y2="83432"/>
                        <a14:foregroundMark x1="69257" y1="94083" x2="88851" y2="91716"/>
                        <a14:foregroundMark x1="88851" y1="91716" x2="82770" y2="81065"/>
                        <a14:foregroundMark x1="90203" y1="73373" x2="79392" y2="74556"/>
                        <a14:foregroundMark x1="78716" y1="94083" x2="82095" y2="98225"/>
                        <a14:foregroundMark x1="85135" y1="94675" x2="79730" y2="82840"/>
                        <a14:foregroundMark x1="90203" y1="92308" x2="92230" y2="97041"/>
                        <a14:foregroundMark x1="8784" y1="86982" x2="7095" y2="95858"/>
                        <a14:foregroundMark x1="9122" y1="7692" x2="31419" y2="10059"/>
                        <a14:foregroundMark x1="31419" y1="10059" x2="76014" y2="4734"/>
                        <a14:foregroundMark x1="76014" y1="4734" x2="76351" y2="4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1836" y="4280297"/>
            <a:ext cx="2223655" cy="12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1E1C-4F73-82D6-8B66-40115AD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Soon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6371-0C39-4DC5-D6D3-DEC888A6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Omnipod® 5</a:t>
            </a:r>
          </a:p>
          <a:p>
            <a:pPr lvl="1"/>
            <a:r>
              <a:rPr lang="en-US" dirty="0"/>
              <a:t>Recently approved by Health Canada</a:t>
            </a:r>
          </a:p>
          <a:p>
            <a:pPr lvl="1"/>
            <a:r>
              <a:rPr lang="en-US" dirty="0"/>
              <a:t>Automated insulin delivery</a:t>
            </a:r>
          </a:p>
          <a:p>
            <a:pPr lvl="1"/>
            <a:r>
              <a:rPr lang="en-US" dirty="0"/>
              <a:t>Works with Dexcom G6</a:t>
            </a:r>
          </a:p>
          <a:p>
            <a:pPr lvl="1"/>
            <a:r>
              <a:rPr lang="en-US" dirty="0"/>
              <a:t>Available ages 2+ years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0257-18AB-7CB1-B0D5-952391AF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0EA64-3AFF-46AF-B6B5-B3935605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E569-7A35-0064-B890-00B5C66D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B4B64F-23DE-0302-4C20-E99DE8764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565" t="8659" r="9012" b="16613"/>
          <a:stretch/>
        </p:blipFill>
        <p:spPr>
          <a:xfrm>
            <a:off x="6900049" y="1551579"/>
            <a:ext cx="4019605" cy="42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BD001-F666-DFAE-FE9B-BF9D1FBF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E707E-DF8E-5BC6-3C52-F930AA5B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A4BFC-26B7-6F7D-5519-C6A6CE00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5A403-09EF-FF2C-6CF6-1502B0EE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by Side Comparison </a:t>
            </a:r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A557FA-BE4E-07B6-DC85-54A70781D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68035"/>
              </p:ext>
            </p:extLst>
          </p:nvPr>
        </p:nvGraphicFramePr>
        <p:xfrm>
          <a:off x="837184" y="1454056"/>
          <a:ext cx="10513455" cy="434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691">
                  <a:extLst>
                    <a:ext uri="{9D8B030D-6E8A-4147-A177-3AD203B41FA5}">
                      <a16:colId xmlns:a16="http://schemas.microsoft.com/office/drawing/2014/main" val="740474692"/>
                    </a:ext>
                  </a:extLst>
                </a:gridCol>
                <a:gridCol w="2102691">
                  <a:extLst>
                    <a:ext uri="{9D8B030D-6E8A-4147-A177-3AD203B41FA5}">
                      <a16:colId xmlns:a16="http://schemas.microsoft.com/office/drawing/2014/main" val="1603488498"/>
                    </a:ext>
                  </a:extLst>
                </a:gridCol>
                <a:gridCol w="2102691">
                  <a:extLst>
                    <a:ext uri="{9D8B030D-6E8A-4147-A177-3AD203B41FA5}">
                      <a16:colId xmlns:a16="http://schemas.microsoft.com/office/drawing/2014/main" val="723451592"/>
                    </a:ext>
                  </a:extLst>
                </a:gridCol>
                <a:gridCol w="2102691">
                  <a:extLst>
                    <a:ext uri="{9D8B030D-6E8A-4147-A177-3AD203B41FA5}">
                      <a16:colId xmlns:a16="http://schemas.microsoft.com/office/drawing/2014/main" val="1446272400"/>
                    </a:ext>
                  </a:extLst>
                </a:gridCol>
                <a:gridCol w="2102691">
                  <a:extLst>
                    <a:ext uri="{9D8B030D-6E8A-4147-A177-3AD203B41FA5}">
                      <a16:colId xmlns:a16="http://schemas.microsoft.com/office/drawing/2014/main" val="3135875807"/>
                    </a:ext>
                  </a:extLst>
                </a:gridCol>
              </a:tblGrid>
              <a:tr h="742476">
                <a:tc>
                  <a:txBody>
                    <a:bodyPr/>
                    <a:lstStyle/>
                    <a:p>
                      <a:endParaRPr lang="en-C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MiniMed™</a:t>
                      </a:r>
                      <a:r>
                        <a:rPr lang="en-CA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780G </a:t>
                      </a:r>
                      <a:endParaRPr lang="en-C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Omnipod</a:t>
                      </a:r>
                      <a:r>
                        <a:rPr lang="en-C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CA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CA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DASH® 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Tandem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t:slim X2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Ypsomed</a:t>
                      </a:r>
                      <a:br>
                        <a:rPr lang="en-CA" b="1" dirty="0"/>
                      </a:br>
                      <a:r>
                        <a:rPr lang="en-CA" b="1" dirty="0"/>
                        <a:t>YpsoPump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25848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CGM connectivity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Medtronic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– can use stand alone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Dexcom (G6)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– can use stand alone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340712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Basal increment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0.025</a:t>
                      </a:r>
                      <a:r>
                        <a:rPr lang="en-CA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unit/hr</a:t>
                      </a:r>
                      <a:endParaRPr lang="en-CA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 unit/hr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 – can</a:t>
                      </a:r>
                      <a:r>
                        <a:rPr lang="en-CA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change to 0.001</a:t>
                      </a:r>
                      <a:endParaRPr lang="en-CA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 – can adjust to 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basal 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CA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910025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Reservoir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units (3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units (2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units (3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 units (1.6 ml)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046865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overed by PharmaCare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CA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612283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Tubing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7257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Upgradeable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software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software</a:t>
                      </a:r>
                      <a:r>
                        <a:rPr lang="en-CA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updates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594451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Waterproof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r>
                        <a:rPr lang="en-CA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IPX8 </a:t>
                      </a: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(3.6 m for 24h)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IPX8 </a:t>
                      </a: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(7.6m</a:t>
                      </a:r>
                      <a:r>
                        <a:rPr lang="en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1h)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– IPX7 </a:t>
                      </a: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meter for 0.5</a:t>
                      </a:r>
                      <a:r>
                        <a:rPr lang="en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IPX8 </a:t>
                      </a: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(1m</a:t>
                      </a:r>
                      <a:r>
                        <a:rPr lang="en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1h)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742918"/>
                  </a:ext>
                </a:extLst>
              </a:tr>
              <a:tr h="371238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to know details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Approved for ages 7+</a:t>
                      </a:r>
                      <a:b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8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Approved for all ages,</a:t>
                      </a:r>
                      <a:b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8-10 units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Approved for ages 6+</a:t>
                      </a:r>
                      <a:b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10 units, weight 25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to use separate app on phone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20872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751246-3DE6-8FA3-39C2-5B006E55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16" y="1336709"/>
            <a:ext cx="506012" cy="862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FB323-1316-683D-E6DF-A00547B1B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9" y="1447299"/>
            <a:ext cx="489064" cy="85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CAA0C-82F8-2018-CB36-B86BC74E7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7" t="2816" r="1265" b="2816"/>
          <a:stretch/>
        </p:blipFill>
        <p:spPr>
          <a:xfrm>
            <a:off x="8158320" y="1447298"/>
            <a:ext cx="977367" cy="641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EC5EF3-44FF-EAE3-4050-7F270B62D8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64" t="5212" r="23028" b="4331"/>
          <a:stretch/>
        </p:blipFill>
        <p:spPr>
          <a:xfrm>
            <a:off x="10284025" y="1447298"/>
            <a:ext cx="1008217" cy="7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14D3-2AF3-89C7-D753-543B5AA21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Logbook Web (glooko.com)</a:t>
            </a:r>
            <a:endParaRPr lang="en-CA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3A05A10-E279-2C6A-0FB2-80C1191B02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C8DC-25E6-B89A-EA33-D1CE8C71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2D24-CCED-DF74-2F42-EEA6F2DF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E158-DC83-9FD1-62D6-F94562E4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1ACF-2210-B214-F68B-9E8C756D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Glooko® for Omnipod® and Tandem</a:t>
            </a:r>
            <a:endParaRPr lang="en-CA" dirty="0"/>
          </a:p>
        </p:txBody>
      </p:sp>
      <p:pic>
        <p:nvPicPr>
          <p:cNvPr id="8" name="Picture 7" descr="A screenshot of a login page&#10;&#10;Description automatically generated">
            <a:extLst>
              <a:ext uri="{FF2B5EF4-FFF2-40B4-BE49-F238E27FC236}">
                <a16:creationId xmlns:a16="http://schemas.microsoft.com/office/drawing/2014/main" id="{97EC4487-2477-9257-23A5-44D552A6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152" y="1387475"/>
            <a:ext cx="5333411" cy="461874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1BAB2C-B876-FE5B-801A-52E399FD366A}"/>
              </a:ext>
            </a:extLst>
          </p:cNvPr>
          <p:cNvSpPr txBox="1"/>
          <p:nvPr/>
        </p:nvSpPr>
        <p:spPr>
          <a:xfrm>
            <a:off x="1002330" y="2549741"/>
            <a:ext cx="45280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dirty="0"/>
              <a:t>https://ca.my.glooko.com/users/sign_in</a:t>
            </a:r>
          </a:p>
        </p:txBody>
      </p:sp>
    </p:spTree>
    <p:extLst>
      <p:ext uri="{BB962C8B-B14F-4D97-AF65-F5344CB8AC3E}">
        <p14:creationId xmlns:p14="http://schemas.microsoft.com/office/powerpoint/2010/main" val="248160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14D3-2AF3-89C7-D753-543B5AA21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Create a Tandem Source Account – Support (tandemdiabetes.com)</a:t>
            </a:r>
            <a:endParaRPr lang="en-US" dirty="0"/>
          </a:p>
          <a:p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5C6FE5-CDD5-2726-6EAF-5DCB90E1FB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C8DC-25E6-B89A-EA33-D1CE8C71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2D24-CCED-DF74-2F42-EEA6F2DF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E158-DC83-9FD1-62D6-F94562E4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1ACF-2210-B214-F68B-9E8C756D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Source for Tandem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BAB2C-B876-FE5B-801A-52E399FD366A}"/>
              </a:ext>
            </a:extLst>
          </p:cNvPr>
          <p:cNvSpPr txBox="1"/>
          <p:nvPr/>
        </p:nvSpPr>
        <p:spPr>
          <a:xfrm>
            <a:off x="886829" y="2751867"/>
            <a:ext cx="4917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2200" dirty="0">
              <a:hlinkClick r:id="rId3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200" dirty="0">
                <a:hlinkClick r:id="rId3"/>
              </a:rPr>
              <a:t>https://source.tandemdiabetes.com</a:t>
            </a:r>
            <a:endParaRPr lang="en-CA" sz="2200" dirty="0"/>
          </a:p>
          <a:p>
            <a:endParaRPr lang="en-CA" sz="2200" dirty="0"/>
          </a:p>
          <a:p>
            <a:endParaRPr lang="en-CA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585A65-F87B-8836-5062-C5DA2D0A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450" y="1391969"/>
            <a:ext cx="4102214" cy="461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4243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9849-83EA-881B-14D1-4CBF2701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Carelink</a:t>
            </a:r>
            <a:r>
              <a:rPr lang="en-US" dirty="0"/>
              <a:t>™ – for MiniMed™</a:t>
            </a:r>
            <a:endParaRPr lang="en-CA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948954A-39DC-8351-ED35-0B4211B1D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812" y="2209833"/>
            <a:ext cx="6664770" cy="38766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C71E-FC89-4D23-896E-75E32D30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85E8-56EE-7C45-27AD-A2B42BE3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3E0A-42E3-7B0E-0E3D-39A54593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CF415-ED0D-F2B9-B2AB-CFCA2FF866F5}"/>
              </a:ext>
            </a:extLst>
          </p:cNvPr>
          <p:cNvSpPr txBox="1"/>
          <p:nvPr/>
        </p:nvSpPr>
        <p:spPr>
          <a:xfrm>
            <a:off x="1088989" y="1580736"/>
            <a:ext cx="100105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hlinkClick r:id="rId3"/>
              </a:rPr>
              <a:t>CareLink™ Personal Software – For People With Diabetes (MiniMed.eu)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67261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373C56-FD5E-FA6F-FC8E-A05249BB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Pump Workshop 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D798BB-78B9-175E-E474-A4247555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BCCH Pump Workshop Video</a:t>
            </a:r>
          </a:p>
          <a:p>
            <a:r>
              <a:rPr lang="en-CA" dirty="0"/>
              <a:t>Deep Dive into Specifics of Health Canada Approved Pumps</a:t>
            </a:r>
          </a:p>
          <a:p>
            <a:r>
              <a:rPr lang="en-CA" dirty="0"/>
              <a:t>Pump Side by Side Comparison</a:t>
            </a:r>
          </a:p>
          <a:p>
            <a:r>
              <a:rPr lang="en-CA" dirty="0"/>
              <a:t>Glooko® and CareLink™</a:t>
            </a:r>
          </a:p>
          <a:p>
            <a:r>
              <a:rPr lang="en-CA" dirty="0"/>
              <a:t>Pump Company Contact Info</a:t>
            </a:r>
          </a:p>
          <a:p>
            <a:r>
              <a:rPr lang="en-CA" dirty="0"/>
              <a:t>Readiness Assessments</a:t>
            </a:r>
          </a:p>
          <a:p>
            <a:r>
              <a:rPr lang="en-CA" dirty="0"/>
              <a:t>Pump Therapy Checklist</a:t>
            </a:r>
          </a:p>
          <a:p>
            <a:r>
              <a:rPr lang="en-CA" dirty="0"/>
              <a:t>Pump Process and Next Steps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1EEE5-E9DB-AB93-F135-91470CE9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7DB27-1A29-F564-E5D0-6AE6FC3D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0E50-13DD-0B12-A8F4-213DE4AD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1E80-9414-FCE8-5BCE-88697141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Medtronic MiniMed™ 780 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584F-AB2B-DF2B-9D41-BB29D86C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www.medtronicdiabetes.ca</a:t>
            </a:r>
            <a:endParaRPr lang="en-US" dirty="0"/>
          </a:p>
          <a:p>
            <a:r>
              <a:rPr lang="en-US" dirty="0"/>
              <a:t>Canada: 1-800-284-4416</a:t>
            </a:r>
          </a:p>
          <a:p>
            <a:r>
              <a:rPr lang="en-US" dirty="0" err="1"/>
              <a:t>Sherrice</a:t>
            </a:r>
            <a:r>
              <a:rPr lang="en-US" dirty="0"/>
              <a:t> Kirby: </a:t>
            </a:r>
            <a:r>
              <a:rPr lang="en-US" dirty="0">
                <a:hlinkClick r:id="rId3"/>
              </a:rPr>
              <a:t>sherrice.kirby@medtronic.com</a:t>
            </a:r>
            <a:endParaRPr lang="en-US" dirty="0"/>
          </a:p>
          <a:p>
            <a:pPr lvl="1"/>
            <a:r>
              <a:rPr lang="en-US" dirty="0"/>
              <a:t>1-250-858-2329</a:t>
            </a:r>
          </a:p>
          <a:p>
            <a:pPr lvl="0"/>
            <a:r>
              <a:rPr lang="en-US" noProof="0" dirty="0"/>
              <a:t>Online virtual pump: </a:t>
            </a:r>
            <a:r>
              <a:rPr lang="en-US" noProof="0" dirty="0">
                <a:hlinkClick r:id="rId4"/>
              </a:rPr>
              <a:t>https://eu.medtronicvirtualpump.com/fxCuA839rYX97WZH/VirtualDemoPump/MiniMed_780G_OUS/gs3/mmol_l/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402-310D-5645-53FE-9E13662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469B-41AF-ED25-861E-411E0F00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82CE-2528-16F1-623A-F3275327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487B29-E694-827E-E2CA-55745C366D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080" t="7325" r="31434" b="8892"/>
          <a:stretch/>
        </p:blipFill>
        <p:spPr>
          <a:xfrm>
            <a:off x="9677862" y="1301882"/>
            <a:ext cx="2179250" cy="29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CBD6-9835-B0E8-960A-8BE897FC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Omnipod</a:t>
            </a:r>
            <a:r>
              <a:rPr lang="en-US" dirty="0"/>
              <a:t>® DASH®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5AC4-2F5E-2E80-882A-032A13287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>
                <a:hlinkClick r:id="rId2"/>
              </a:rPr>
              <a:t>Omnipod</a:t>
            </a:r>
            <a:r>
              <a:rPr lang="en-CA" dirty="0">
                <a:hlinkClick r:id="rId2"/>
              </a:rPr>
              <a:t> DASH® Insulin Management System (</a:t>
            </a:r>
            <a:r>
              <a:rPr lang="en-CA" dirty="0" err="1">
                <a:hlinkClick r:id="rId2"/>
              </a:rPr>
              <a:t>omnipod-staging.netlify.app</a:t>
            </a:r>
            <a:r>
              <a:rPr lang="en-CA" dirty="0">
                <a:hlinkClick r:id="rId2"/>
              </a:rPr>
              <a:t>)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https://www.omnipod.com/en-ca/home</a:t>
            </a:r>
            <a:endParaRPr lang="en-CA" dirty="0"/>
          </a:p>
          <a:p>
            <a:r>
              <a:rPr lang="en-CA" dirty="0"/>
              <a:t>Canada toll-free number: 1-855-763-4636</a:t>
            </a:r>
          </a:p>
          <a:p>
            <a:r>
              <a:rPr lang="en-CA" dirty="0"/>
              <a:t>Cyndi Lund: </a:t>
            </a:r>
            <a:r>
              <a:rPr lang="en-CA" dirty="0">
                <a:hlinkClick r:id="rId4"/>
              </a:rPr>
              <a:t>clund@insulet.ca</a:t>
            </a:r>
            <a:endParaRPr lang="en-CA" dirty="0"/>
          </a:p>
          <a:p>
            <a:pPr lvl="1"/>
            <a:r>
              <a:rPr lang="en-CA" dirty="0"/>
              <a:t>1-250-938-5825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2D9B-8FD0-389C-C328-33C1D7E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1009-E1D5-5D1C-5A4E-90508B31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AC2-10F8-A7A3-86C4-771F809A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9ECFE-81EC-6ADB-8094-18CA11661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2" t="2257" r="6486" b="2292"/>
          <a:stretch/>
        </p:blipFill>
        <p:spPr>
          <a:xfrm>
            <a:off x="9551877" y="1761364"/>
            <a:ext cx="2073908" cy="4108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730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1199-3796-8C51-B90F-C3624EB7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t:slim X2</a:t>
            </a:r>
            <a:endParaRPr lang="en-CA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2EB1443-CE7A-32AD-DD41-2942C350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https://www.tandemdiabetes.com/</a:t>
            </a:r>
            <a:endParaRPr lang="en-US" dirty="0"/>
          </a:p>
          <a:p>
            <a:r>
              <a:rPr lang="en-US" dirty="0"/>
              <a:t>Canada: 1-833-509-3598</a:t>
            </a:r>
          </a:p>
          <a:p>
            <a:pPr lvl="0"/>
            <a:r>
              <a:rPr lang="en-US" noProof="0" dirty="0"/>
              <a:t>Teri Currie: </a:t>
            </a:r>
            <a:r>
              <a:rPr lang="en-US" noProof="0" dirty="0">
                <a:hlinkClick r:id="rId3"/>
              </a:rPr>
              <a:t>tcurrie@tandemdiabetes.com</a:t>
            </a:r>
            <a:endParaRPr lang="en-US" noProof="0" dirty="0"/>
          </a:p>
          <a:p>
            <a:pPr lvl="1"/>
            <a:r>
              <a:rPr lang="en-US" noProof="0" dirty="0"/>
              <a:t>778-995-1268</a:t>
            </a:r>
            <a:endParaRPr lang="en-US" dirty="0"/>
          </a:p>
          <a:p>
            <a:r>
              <a:rPr lang="en-US" dirty="0"/>
              <a:t>T:simulator app available from the Apple store and Android Play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61CA-7C22-4445-2EEA-9C30615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626FA-6A2D-EB68-82AD-29D18D46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ED99-6DAD-9D1E-B118-EE16DD34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8A8694-B36C-90B3-A793-4EDC0ED8B8E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-13201" r="13201"/>
          <a:stretch/>
        </p:blipFill>
        <p:spPr>
          <a:xfrm>
            <a:off x="6962274" y="1083323"/>
            <a:ext cx="5181600" cy="2849562"/>
          </a:xfrm>
        </p:spPr>
      </p:pic>
    </p:spTree>
    <p:extLst>
      <p:ext uri="{BB962C8B-B14F-4D97-AF65-F5344CB8AC3E}">
        <p14:creationId xmlns:p14="http://schemas.microsoft.com/office/powerpoint/2010/main" val="308454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CFCE-0818-A3CF-9E00-33FF3058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4087A-0EE4-11D8-AD2B-23CB791A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8EDAF-96C6-0ADB-EA58-8AF4B40A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F2D60-0D19-591E-21E8-1AB312A9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Pump Readiness &amp; Carb Counting Assessments</a:t>
            </a:r>
            <a:endParaRPr lang="en-CA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EC29B-0F63-8557-8504-13AEFC8A23E0}"/>
              </a:ext>
            </a:extLst>
          </p:cNvPr>
          <p:cNvSpPr txBox="1"/>
          <p:nvPr/>
        </p:nvSpPr>
        <p:spPr>
          <a:xfrm>
            <a:off x="866264" y="5925235"/>
            <a:ext cx="53957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http://www.bcchildrens.ca/endocrinology-diabetes-site/documents/pumpreadinessfill.pdf</a:t>
            </a:r>
            <a:endParaRPr lang="en-CA" sz="1200" dirty="0"/>
          </a:p>
          <a:p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C95A5-8F60-5A50-11B5-6D0C92137783}"/>
              </a:ext>
            </a:extLst>
          </p:cNvPr>
          <p:cNvSpPr txBox="1"/>
          <p:nvPr/>
        </p:nvSpPr>
        <p:spPr>
          <a:xfrm>
            <a:off x="6420460" y="5925235"/>
            <a:ext cx="49472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hlinkClick r:id="rId3"/>
              </a:rPr>
              <a:t>http://www.bcchildrens.ca/endocrinology-diabetes-site/documents/carbquizfill.pdf</a:t>
            </a:r>
            <a:endParaRPr lang="en-CA" sz="1200" dirty="0"/>
          </a:p>
          <a:p>
            <a:endParaRPr lang="en-CA" dirty="0"/>
          </a:p>
        </p:txBody>
      </p:sp>
      <p:pic>
        <p:nvPicPr>
          <p:cNvPr id="13" name="Content Placeholder 12" descr="A close-up of a questionnaire&#10;&#10;Description automatically generated">
            <a:extLst>
              <a:ext uri="{FF2B5EF4-FFF2-40B4-BE49-F238E27FC236}">
                <a16:creationId xmlns:a16="http://schemas.microsoft.com/office/drawing/2014/main" id="{FFF7C18D-B41E-265F-FEA8-BD15B4968E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224024" y="1428869"/>
            <a:ext cx="3363502" cy="4351338"/>
          </a:xfrm>
          <a:ln w="12700">
            <a:solidFill>
              <a:schemeClr val="accent2"/>
            </a:solidFill>
          </a:ln>
        </p:spPr>
      </p:pic>
      <p:pic>
        <p:nvPicPr>
          <p:cNvPr id="21" name="Content Placeholder 20" descr="A close-up of a questionnaire&#10;&#10;Description automatically generated">
            <a:extLst>
              <a:ext uri="{FF2B5EF4-FFF2-40B4-BE49-F238E27FC236}">
                <a16:creationId xmlns:a16="http://schemas.microsoft.com/office/drawing/2014/main" id="{A4511C4E-F469-6F99-8772-F9F01942E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661011" y="1428869"/>
            <a:ext cx="3363502" cy="4351338"/>
          </a:xfr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762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77A30E8-0354-D46E-203D-212B915A6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Child and all caregivers are interested. This     includes younger children who understand that they will be wearing the device on their body</a:t>
            </a:r>
          </a:p>
          <a:p>
            <a:r>
              <a:rPr lang="en-US" dirty="0"/>
              <a:t>You have attended the </a:t>
            </a:r>
            <a:r>
              <a:rPr lang="en-US" i="1" dirty="0"/>
              <a:t>Pump Readiness Worksho</a:t>
            </a:r>
            <a:r>
              <a:rPr lang="en-US" dirty="0"/>
              <a:t>p and completed the </a:t>
            </a:r>
            <a:r>
              <a:rPr lang="en-US" i="1" dirty="0"/>
              <a:t>Pump Readiness</a:t>
            </a:r>
            <a:r>
              <a:rPr lang="en-US" dirty="0"/>
              <a:t> and </a:t>
            </a:r>
            <a:r>
              <a:rPr lang="en-US" i="1" dirty="0"/>
              <a:t>Carb Counting Assessment</a:t>
            </a:r>
            <a:endParaRPr lang="en-CA" i="1" dirty="0"/>
          </a:p>
          <a:p>
            <a:r>
              <a:rPr lang="en-CA" dirty="0"/>
              <a:t>For younger children, parents are aware that daycare staff may not be able to operate the pump. This needs to be discussed directly with the school and daycare</a:t>
            </a:r>
          </a:p>
          <a:p>
            <a:r>
              <a:rPr lang="en-CA" dirty="0"/>
              <a:t>You are able to make insulin dose adjustments as needed</a:t>
            </a:r>
          </a:p>
          <a:p>
            <a:r>
              <a:rPr lang="en-CA" dirty="0"/>
              <a:t>You rotate injection sites to include a minimum of 2 different parts of your body</a:t>
            </a:r>
          </a:p>
          <a:p>
            <a:endParaRPr lang="en-CA" dirty="0"/>
          </a:p>
        </p:txBody>
      </p:sp>
      <p:graphicFrame>
        <p:nvGraphicFramePr>
          <p:cNvPr id="16" name="Content Placeholder 12">
            <a:extLst>
              <a:ext uri="{FF2B5EF4-FFF2-40B4-BE49-F238E27FC236}">
                <a16:creationId xmlns:a16="http://schemas.microsoft.com/office/drawing/2014/main" id="{054C030D-7451-95D8-1471-4E0EC0B5E1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7384097"/>
              </p:ext>
            </p:extLst>
          </p:nvPr>
        </p:nvGraphicFramePr>
        <p:xfrm>
          <a:off x="6172200" y="1668589"/>
          <a:ext cx="5181600" cy="450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00D-11DD-2700-4758-4A6CB95E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ADA4-01B6-365B-27C5-B7E9E40E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A929C-2A21-C8EB-D701-05F08E4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7E52A1-61B3-A94F-9B4B-FB22CA2D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Pump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01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Readiness assessment</a:t>
            </a:r>
          </a:p>
          <a:p>
            <a:pPr lvl="1"/>
            <a:r>
              <a:rPr lang="en-US" dirty="0"/>
              <a:t>Readiness assessments will be sent –complete both assessments.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 pump video and readiness workshop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Readiness </a:t>
            </a:r>
          </a:p>
          <a:p>
            <a:pPr lvl="1"/>
            <a:r>
              <a:rPr lang="en-US" dirty="0"/>
              <a:t>Assessments will be reviewed by team. If there is anything that needs further review or follow up, the diabetes team will reach out.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Pump Waitlist</a:t>
            </a:r>
          </a:p>
          <a:p>
            <a:pPr lvl="1"/>
            <a:r>
              <a:rPr lang="en-US" dirty="0"/>
              <a:t>Family will be placed on pump </a:t>
            </a:r>
          </a:p>
          <a:p>
            <a:pPr lvl="1"/>
            <a:r>
              <a:rPr lang="en-US" dirty="0"/>
              <a:t>training waitlist.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CONTACT COMPANIES</a:t>
            </a:r>
          </a:p>
          <a:p>
            <a:pPr lvl="1"/>
            <a:r>
              <a:rPr lang="en-US" dirty="0"/>
              <a:t>Contact companies for information and to determine coverage.</a:t>
            </a:r>
          </a:p>
          <a:p>
            <a:pPr lvl="1"/>
            <a:r>
              <a:rPr lang="en-US" dirty="0"/>
              <a:t>Complete forms as required </a:t>
            </a:r>
          </a:p>
          <a:p>
            <a:pPr lvl="1"/>
            <a:r>
              <a:rPr lang="en-US" dirty="0"/>
              <a:t>and send to clinic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E74AD8-4FE1-C882-A111-32BBF0D5E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Scan this QR code to send the BCCH Insulin Pump Nurses an email to let them know that you have:</a:t>
            </a:r>
          </a:p>
          <a:p>
            <a:pPr lvl="1"/>
            <a:r>
              <a:rPr lang="en-CA" sz="2200" dirty="0"/>
              <a:t>viewed the PowerPoint workshop and videos</a:t>
            </a:r>
          </a:p>
          <a:p>
            <a:pPr lvl="1"/>
            <a:r>
              <a:rPr lang="en-CA" sz="2200" dirty="0"/>
              <a:t>completed and returned the </a:t>
            </a:r>
            <a:r>
              <a:rPr lang="en-CA" sz="2200" i="1" dirty="0"/>
              <a:t>Pump Readiness </a:t>
            </a:r>
            <a:r>
              <a:rPr lang="en-CA" sz="2200" dirty="0"/>
              <a:t>and </a:t>
            </a:r>
            <a:r>
              <a:rPr lang="en-CA" sz="2200" i="1" dirty="0"/>
              <a:t>Carb Counting </a:t>
            </a:r>
            <a:r>
              <a:rPr lang="en-CA" sz="2200" dirty="0"/>
              <a:t>assessments</a:t>
            </a:r>
          </a:p>
          <a:p>
            <a:pPr lvl="1"/>
            <a:r>
              <a:rPr lang="en-CA" sz="2200" dirty="0"/>
              <a:t>contacted the pump company rep</a:t>
            </a:r>
          </a:p>
          <a:p>
            <a:pPr lvl="1"/>
            <a:r>
              <a:rPr lang="en-CA" sz="2200" dirty="0"/>
              <a:t>discussed insurance coverage with company</a:t>
            </a:r>
          </a:p>
          <a:p>
            <a:pPr lvl="1"/>
            <a:r>
              <a:rPr lang="en-CA" sz="2200" dirty="0"/>
              <a:t>decided on a brand of pump</a:t>
            </a:r>
            <a:endParaRPr lang="en-US" sz="2200" dirty="0"/>
          </a:p>
          <a:p>
            <a:r>
              <a:rPr lang="en-US" dirty="0"/>
              <a:t>… and are ready to move forward with pump therapy for your child.</a:t>
            </a:r>
            <a:endParaRPr lang="en-CA" dirty="0"/>
          </a:p>
          <a:p>
            <a:endParaRPr lang="en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8EEDA-50A9-A749-AF04-A736704A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DA767-76D7-7A15-59DD-F1126D83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91A0-0CD7-0D65-109D-E3C36FDE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189456-133E-D17E-DBAF-D5F7A0E5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Go?</a:t>
            </a:r>
            <a:endParaRPr lang="en-CA" dirty="0"/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E69AD00F-F5E6-6A7B-1CBE-8DEC737F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33" y="2012496"/>
            <a:ext cx="2830749" cy="283074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12276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20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/>
            <a:extLst>
              <a:ext uri="{FF2B5EF4-FFF2-40B4-BE49-F238E27FC236}">
                <a16:creationId xmlns:a16="http://schemas.microsoft.com/office/drawing/2014/main" id="{DCB5C81D-557D-8736-1FF6-50E8BDA4A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6116" y="442250"/>
            <a:ext cx="9144000" cy="5143500"/>
          </a:xfrm>
          <a:ln w="12700">
            <a:solidFill>
              <a:schemeClr val="accent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4B41A-FC3F-7905-2300-5FD7D618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5C2C9-5572-032C-72BA-042EE124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76C62-7AD0-E16A-D241-B424DA98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5773C-557A-389A-3FE8-798DFDA1C772}"/>
              </a:ext>
            </a:extLst>
          </p:cNvPr>
          <p:cNvSpPr txBox="1"/>
          <p:nvPr/>
        </p:nvSpPr>
        <p:spPr>
          <a:xfrm>
            <a:off x="1824865" y="5716451"/>
            <a:ext cx="8541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BCCH Diabetes Insulin Pump Program Workshop (phsa.ca)</a:t>
            </a:r>
            <a:endParaRPr lang="en-CA" sz="2800" dirty="0"/>
          </a:p>
        </p:txBody>
      </p:sp>
      <p:pic>
        <p:nvPicPr>
          <p:cNvPr id="8" name="Picture 7" descr="A black background with a black squar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9694C5C9-FFF4-2935-6AD2-BCB47191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229" y="1403429"/>
            <a:ext cx="1231741" cy="12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19F17-0E4E-7CCD-A137-FC40A93F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02DB7-C021-C2AB-A7E5-ECA9A899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BCCH Insulin Pump Readiness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519D3-42D5-B0CB-5AC2-2B0AD5E7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EC12A3-F825-A40D-FD85-6D86081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600" dirty="0"/>
              <a:t>Non-AID Pumps Available in Canada</a:t>
            </a:r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id="{CFAE8E4D-C4F7-2559-46C1-F589241CA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18415"/>
              </p:ext>
            </p:extLst>
          </p:nvPr>
        </p:nvGraphicFramePr>
        <p:xfrm>
          <a:off x="1240305" y="1901952"/>
          <a:ext cx="9723868" cy="35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9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1FB2FD37-2E3D-D8DC-3348-9D07BB7930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1281603" y="357673"/>
            <a:ext cx="9702701" cy="5457769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59F06-5BDC-D0D2-530C-AD3BDC95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522B2-3BF9-116A-DCE1-ECBBE4BB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F23A8-D051-7A1E-D7D1-969823C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FFD-94DA-F85F-3B51-F5EDD36E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Omnipod</a:t>
            </a:r>
            <a:r>
              <a:rPr lang="en-US" dirty="0"/>
              <a:t> DASH®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CDC1-BB03-87F5-9435-565400C6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tubeless pump</a:t>
            </a:r>
          </a:p>
          <a:p>
            <a:r>
              <a:rPr lang="en-US" dirty="0"/>
              <a:t>Need to be on 8–10 units a day minimum to use</a:t>
            </a:r>
          </a:p>
          <a:p>
            <a:r>
              <a:rPr lang="en-US" dirty="0"/>
              <a:t>Currently does not pair with any CGM</a:t>
            </a:r>
          </a:p>
          <a:p>
            <a:r>
              <a:rPr lang="en-US" dirty="0"/>
              <a:t>Tier 1 Pump – pods are covered by PharmaCare once deductible</a:t>
            </a:r>
            <a:br>
              <a:rPr lang="en-US" dirty="0"/>
            </a:br>
            <a:r>
              <a:rPr lang="en-US" dirty="0"/>
              <a:t>is met. Covered by many extended benefit companies</a:t>
            </a:r>
          </a:p>
          <a:p>
            <a:r>
              <a:rPr lang="en-US" dirty="0"/>
              <a:t>Need to carry stand alone PDM, does not connect to phone.</a:t>
            </a:r>
            <a:br>
              <a:rPr lang="en-US" dirty="0"/>
            </a:br>
            <a:r>
              <a:rPr lang="en-US" dirty="0"/>
              <a:t>PDM is a deactivated android phone</a:t>
            </a:r>
          </a:p>
          <a:p>
            <a:r>
              <a:rPr lang="en-US" dirty="0"/>
              <a:t>Minimum fill 85 units, maximum fill is 200 units </a:t>
            </a:r>
          </a:p>
          <a:p>
            <a:r>
              <a:rPr lang="en-US" dirty="0"/>
              <a:t>Omnipod® 5 – AID system, recently Health Canada approved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9D1FC-9127-7085-7AD4-2423B890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2694C-A47A-99D7-2F0E-33701B7E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0034-BE86-D3B2-24C5-FCCF9334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FBDDE-29D7-2C35-ABA7-9D3AB2AC7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2" t="-1256" r="29166" b="2664"/>
          <a:stretch/>
        </p:blipFill>
        <p:spPr>
          <a:xfrm>
            <a:off x="9407783" y="1706622"/>
            <a:ext cx="2330908" cy="405029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5919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864B0-188F-656C-DE6D-577F64EF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CDA8F-2CE4-3623-C117-8715869C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86DC-3424-D31E-F3A0-3B0A9B4B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EC12A3-F825-A40D-FD85-6D86081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600" dirty="0"/>
              <a:t>Non-AID Pumps Available in Canada</a:t>
            </a:r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id="{CFAE8E4D-C4F7-2559-46C1-F589241CA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910506"/>
              </p:ext>
            </p:extLst>
          </p:nvPr>
        </p:nvGraphicFramePr>
        <p:xfrm>
          <a:off x="1259355" y="1901952"/>
          <a:ext cx="9723868" cy="35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9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DDBE4ED6-873E-4BD3-A168-E5AFB8F75B94}"/>
              </a:ext>
            </a:extLst>
          </p:cNvPr>
          <p:cNvPicPr>
            <a:picLocks noRot="1"/>
          </p:cNvPicPr>
          <p:nvPr>
            <a:videoFile r:link="rId1"/>
          </p:nvPr>
        </p:nvPicPr>
        <p:blipFill rotWithShape="1">
          <a:blip r:embed="rId3"/>
          <a:srcRect l="13" t="24" r="-13" b="-24"/>
          <a:stretch/>
        </p:blipFill>
        <p:spPr>
          <a:xfrm>
            <a:off x="1568199" y="523975"/>
            <a:ext cx="9144000" cy="514350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864B0-188F-656C-DE6D-577F64EF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CDA8F-2CE4-3623-C117-8715869C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86DC-3424-D31E-F3A0-3B0A9B4B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028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FFD-94DA-F85F-3B51-F5EDD36E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Ypsomed YpsoPump®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CDC1-BB03-87F5-9435-565400C6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pre-fill insulin cartridges up to 30 days in advance</a:t>
            </a:r>
          </a:p>
          <a:p>
            <a:r>
              <a:rPr lang="en-US" dirty="0"/>
              <a:t>Maximum fill is 160 units</a:t>
            </a:r>
          </a:p>
          <a:p>
            <a:r>
              <a:rPr lang="en-US" dirty="0"/>
              <a:t>Tier 1 Pump – $800 starter kit may be covered by</a:t>
            </a:r>
            <a:br>
              <a:rPr lang="en-US" dirty="0"/>
            </a:br>
            <a:r>
              <a:rPr lang="en-US" dirty="0"/>
              <a:t>extended benefits. Infusion sets are covered by</a:t>
            </a:r>
            <a:br>
              <a:rPr lang="en-US" dirty="0"/>
            </a:br>
            <a:r>
              <a:rPr lang="en-US" dirty="0"/>
              <a:t>PharmaCare once deductible is met</a:t>
            </a:r>
          </a:p>
          <a:p>
            <a:r>
              <a:rPr lang="en-US" dirty="0"/>
              <a:t>Does not connect with any CGM yet</a:t>
            </a:r>
          </a:p>
          <a:p>
            <a:r>
              <a:rPr lang="en-US" dirty="0"/>
              <a:t>Has phone app to calculate insulin doses </a:t>
            </a:r>
          </a:p>
          <a:p>
            <a:r>
              <a:rPr lang="en-US" dirty="0"/>
              <a:t>Sales currently on hold pending release of new technology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BE48-4636-A9F4-2DCA-DEF57545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C9E68-84F3-4485-5202-1D5D86C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BCCH Insulin Pump Readiness Workshop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6420-0742-24DE-715C-727E18BE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3E343-44C0-3F27-4417-FAD49D7B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461" y="2175961"/>
            <a:ext cx="3072465" cy="250607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98422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F6C2ABF3-C322-42BE-B48A-63C78EC4C218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4dd449c2c54af89444c3906a20b699 xmlns="26dbe106-944e-4fd6-9021-c9d90b7288fc">
      <Terms xmlns="http://schemas.microsoft.com/office/infopath/2007/PartnerControls"/>
    </d54dd449c2c54af89444c3906a20b699>
    <TaxCatchAll xmlns="26dbe106-944e-4fd6-9021-c9d90b7288fc"/>
    <Audience1 xmlns="4de64c37-ebdf-406a-9f1b-af099cf715f4"/>
    <k05366dfea714127ab8826af69afb524 xmlns="26dbe106-944e-4fd6-9021-c9d90b7288fc">
      <Terms xmlns="http://schemas.microsoft.com/office/infopath/2007/PartnerControls"/>
    </k05366dfea714127ab8826af69afb524>
    <DocumentLanguage xmlns="4de64c37-ebdf-406a-9f1b-af099cf715f4" xsi:nil="true"/>
    <DocumentDescription xmlns="4de64c37-ebdf-406a-9f1b-af099cf715f4" xsi:nil="true"/>
    <_dlc_DocId xmlns="26dbe106-944e-4fd6-9021-c9d90b7288fc">BCCH-24-506</_dlc_DocId>
    <_dlc_DocIdUrl xmlns="26dbe106-944e-4fd6-9021-c9d90b7288fc">
      <Url>https://editbcch.phsa.ca/endocrinology-diabetes-site/_layouts/15/DocIdRedir.aspx?ID=BCCH-24-506</Url>
      <Description>BCCH-24-506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8E6CB98D40FF9B4CB0271192DA214C5D00C232EB5A6389A3459C2213A3D9760B3E" ma:contentTypeVersion="6" ma:contentTypeDescription="Create a new document." ma:contentTypeScope="" ma:versionID="29c75ae729e943ebf081a2f6734f4dfe">
  <xsd:schema xmlns:xsd="http://www.w3.org/2001/XMLSchema" xmlns:xs="http://www.w3.org/2001/XMLSchema" xmlns:p="http://schemas.microsoft.com/office/2006/metadata/properties" xmlns:ns2="26dbe106-944e-4fd6-9021-c9d90b7288fc" xmlns:ns3="4de64c37-ebdf-406a-9f1b-af099cf715f4" targetNamespace="http://schemas.microsoft.com/office/2006/metadata/properties" ma:root="true" ma:fieldsID="ccb8014d0ab65e001f3e1318711a50a1" ns2:_="" ns3:_="">
    <xsd:import namespace="26dbe106-944e-4fd6-9021-c9d90b7288fc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e106-944e-4fd6-9021-c9d90b7288fc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fieldId="{d54dd449-c2c5-4af8-9444-c3906a20b699}" ma:taxonomyMulti="true" ma:sspId="e5481489-1c4e-4a78-9d25-61807e18e714" ma:termSetId="d477b736-22e1-4c03-907d-7fbde261d4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f57bd62-c4a3-4766-bbc7-05d4198744fa}" ma:internalName="TaxCatchAll" ma:showField="CatchAllData" ma:web="26dbe106-944e-4fd6-9021-c9d90b728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f57bd62-c4a3-4766-bbc7-05d4198744fa}" ma:internalName="TaxCatchAllLabel" ma:readOnly="true" ma:showField="CatchAllDataLabel" ma:web="26dbe106-944e-4fd6-9021-c9d90b728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9A499FA-9FE2-4A54-8493-B62A0ECF167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de5289f-d97c-42ed-a75e-10f6a530cb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7964E6-3618-4106-9F0D-0B5B91506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30293-709A-4523-96B5-A368E0B9FB5F}"/>
</file>

<file path=customXml/itemProps4.xml><?xml version="1.0" encoding="utf-8"?>
<ds:datastoreItem xmlns:ds="http://schemas.openxmlformats.org/officeDocument/2006/customXml" ds:itemID="{8728D0F5-6552-4CC5-9144-DF3CDC9C82CA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{074DF7A3-BFBB-40CF-B034-F87E7F808EE8}tf11964407_win32</Template>
  <TotalTime>2946</TotalTime>
  <Words>1466</Words>
  <Application>Microsoft Office PowerPoint</Application>
  <PresentationFormat>Widescreen</PresentationFormat>
  <Paragraphs>255</Paragraphs>
  <Slides>27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Gill Sans Nova</vt:lpstr>
      <vt:lpstr>Gill Sans Nova Light</vt:lpstr>
      <vt:lpstr>Sagona Book</vt:lpstr>
      <vt:lpstr>Wingdings</vt:lpstr>
      <vt:lpstr>Custom</vt:lpstr>
      <vt:lpstr>Pump Readiness Workshop</vt:lpstr>
      <vt:lpstr>Pump Workshop Agenda</vt:lpstr>
      <vt:lpstr>PowerPoint Presentation</vt:lpstr>
      <vt:lpstr>Non-AID Pumps Available in Canada</vt:lpstr>
      <vt:lpstr>PowerPoint Presentation</vt:lpstr>
      <vt:lpstr>Omnipod DASH®</vt:lpstr>
      <vt:lpstr>Non-AID Pumps Available in Canada</vt:lpstr>
      <vt:lpstr>PowerPoint Presentation</vt:lpstr>
      <vt:lpstr>Ypsomed YpsoPump®</vt:lpstr>
      <vt:lpstr>Current Automated Insulin Delivery (AID) Systems in Canada</vt:lpstr>
      <vt:lpstr>PowerPoint Presentation</vt:lpstr>
      <vt:lpstr>MiniMed™ 780G</vt:lpstr>
      <vt:lpstr>PowerPoint Presentation</vt:lpstr>
      <vt:lpstr>Tandem t:slim X2™</vt:lpstr>
      <vt:lpstr>Coming Soon</vt:lpstr>
      <vt:lpstr>Side by Side Comparison </vt:lpstr>
      <vt:lpstr>Glooko® for Omnipod® and Tandem</vt:lpstr>
      <vt:lpstr>Tandem Source for Tandem</vt:lpstr>
      <vt:lpstr>Carelink™ – for MiniMed™</vt:lpstr>
      <vt:lpstr>Medtronic MiniMed™ 780 G</vt:lpstr>
      <vt:lpstr>Omnipod® DASH®</vt:lpstr>
      <vt:lpstr>Tandem t:slim X2</vt:lpstr>
      <vt:lpstr>Pump Readiness &amp; Carb Counting Assessments</vt:lpstr>
      <vt:lpstr>Checklist for Pump Therapy</vt:lpstr>
      <vt:lpstr>Process</vt:lpstr>
      <vt:lpstr>Ready to Go?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Deep McGregor</dc:creator>
  <cp:lastModifiedBy>Metzger Daniel [CWBC]</cp:lastModifiedBy>
  <cp:revision>98</cp:revision>
  <cp:lastPrinted>2024-03-20T22:24:46Z</cp:lastPrinted>
  <dcterms:created xsi:type="dcterms:W3CDTF">2023-07-20T02:59:51Z</dcterms:created>
  <dcterms:modified xsi:type="dcterms:W3CDTF">2024-06-11T02:36:00Z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0x0101008E6CB98D40FF9B4CB0271192DA214C5D00C232EB5A6389A3459C2213A3D9760B3E</vt:lpwstr>
  </property>
  <property fmtid="{D5CDD505-2E9C-101B-9397-08002B2CF9AE}" pid="3" name="_dlc_DocIdItemGuid">
    <vt:lpwstr>b908cdf2-ea29-4e13-a02a-52df04448a5c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